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4"/>
  </p:sldMasterIdLst>
  <p:notesMasterIdLst>
    <p:notesMasterId r:id="rId47"/>
  </p:notesMasterIdLst>
  <p:sldIdLst>
    <p:sldId id="256" r:id="rId5"/>
    <p:sldId id="269" r:id="rId6"/>
    <p:sldId id="284" r:id="rId7"/>
    <p:sldId id="274" r:id="rId8"/>
    <p:sldId id="275" r:id="rId9"/>
    <p:sldId id="276" r:id="rId10"/>
    <p:sldId id="286" r:id="rId11"/>
    <p:sldId id="287" r:id="rId12"/>
    <p:sldId id="277" r:id="rId13"/>
    <p:sldId id="288" r:id="rId14"/>
    <p:sldId id="278" r:id="rId15"/>
    <p:sldId id="273" r:id="rId16"/>
    <p:sldId id="279" r:id="rId17"/>
    <p:sldId id="289" r:id="rId18"/>
    <p:sldId id="290" r:id="rId19"/>
    <p:sldId id="291" r:id="rId20"/>
    <p:sldId id="292" r:id="rId21"/>
    <p:sldId id="293" r:id="rId22"/>
    <p:sldId id="272" r:id="rId23"/>
    <p:sldId id="295" r:id="rId24"/>
    <p:sldId id="296" r:id="rId25"/>
    <p:sldId id="294" r:id="rId26"/>
    <p:sldId id="297" r:id="rId27"/>
    <p:sldId id="298" r:id="rId28"/>
    <p:sldId id="301" r:id="rId29"/>
    <p:sldId id="302" r:id="rId30"/>
    <p:sldId id="304" r:id="rId31"/>
    <p:sldId id="300" r:id="rId32"/>
    <p:sldId id="303" r:id="rId33"/>
    <p:sldId id="271" r:id="rId34"/>
    <p:sldId id="285" r:id="rId35"/>
    <p:sldId id="281" r:id="rId36"/>
    <p:sldId id="283" r:id="rId37"/>
    <p:sldId id="280" r:id="rId38"/>
    <p:sldId id="282" r:id="rId39"/>
    <p:sldId id="306" r:id="rId40"/>
    <p:sldId id="305" r:id="rId41"/>
    <p:sldId id="307" r:id="rId42"/>
    <p:sldId id="270" r:id="rId43"/>
    <p:sldId id="310" r:id="rId44"/>
    <p:sldId id="309" r:id="rId45"/>
    <p:sldId id="308" r:id="rId46"/>
  </p:sldIdLst>
  <p:sldSz cx="9144000" cy="6858000" type="screen4x3"/>
  <p:notesSz cx="6781800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93" autoAdjust="0"/>
  </p:normalViewPr>
  <p:slideViewPr>
    <p:cSldViewPr>
      <p:cViewPr>
        <p:scale>
          <a:sx n="70" d="100"/>
          <a:sy n="70" d="100"/>
        </p:scale>
        <p:origin x="-21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7AFDE10-B057-4073-A551-684EE9F7950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828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19FA1-61FC-4C2F-99AE-03A4A272CB1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2736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66C82-E288-49C4-B5EB-21DF4620BC1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7476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AFC4-FA0E-4A2E-8B42-41721765A1E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6808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E550-47E0-4263-94F7-3085B80921B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8186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704B-509C-4FDA-BFA2-FD8E9843298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8769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20ED-B299-49C9-9799-4EFDD04EC89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017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9FEB-8D43-4585-AE1A-394F6C78988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3436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66A9-F6BB-479A-A37E-939744A90C3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4986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FFA1-5FD4-4939-90B4-629188555E3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8659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8EE0-439A-4347-9D2E-3C1C8A1706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2796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53B2-16C0-41D3-A5F0-BC1FE46CF8B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0912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smtClean="0"/>
              <a:t>Mintaszöveg szerkesztése</a:t>
            </a:r>
          </a:p>
          <a:p>
            <a:pPr lvl="1"/>
            <a:r>
              <a:rPr lang="hu-HU" altLang="hu-HU" dirty="0" smtClean="0"/>
              <a:t>Második szint</a:t>
            </a:r>
          </a:p>
          <a:p>
            <a:pPr lvl="2"/>
            <a:r>
              <a:rPr lang="hu-HU" altLang="hu-HU" dirty="0" smtClean="0"/>
              <a:t>Harmadik szint</a:t>
            </a:r>
          </a:p>
          <a:p>
            <a:pPr lvl="3"/>
            <a:r>
              <a:rPr lang="hu-HU" altLang="hu-HU" dirty="0" smtClean="0"/>
              <a:t>Negyedik szint</a:t>
            </a:r>
          </a:p>
          <a:p>
            <a:pPr lvl="4"/>
            <a:r>
              <a:rPr lang="hu-HU" altLang="hu-HU" dirty="0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D5A0B7-BBAE-4C25-96B2-04AD5F132AD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-geMcKSl7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WPHIM0kZD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hu/web/about-us/who-we-ar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hu/web/general-publications/publications" TargetMode="External"/><Relationship Id="rId2" Type="http://schemas.openxmlformats.org/officeDocument/2006/relationships/hyperlink" Target="https://eur-lex.europa.eu/homepage.html?locale=h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ed.europa.eu/TED/browse/browseByMap.do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be.linkedin.com/in/saadkadh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e.linkedin.com/in/gilles-guillard-b95508b6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ra.europa.eu/en/about-fra/structure/director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uropol.europa.eu/executive-director-of-europo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urojust.europa.eu/press/News/News/Pages/2018/2018-01-15_White-Ribbon-Ambassador.aspx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frontex.europa.eu/about-frontex/organisation/executive-profiles/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ezrN2gs_8&amp;list=PL7K5dNgKnawZ0cHlc9Z9ECgy0w1qFjd3W&amp;index=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ma.europa.eu/en/news/looking-back-2013-guido-rasi-executive-director" TargetMode="Externa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dmkytlJTZ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901700" y="23463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Tanácsadó szervek és ügynökségek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2303494" y="40050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dirty="0">
                <a:latin typeface="+mj-lt"/>
              </a:rPr>
              <a:t>dr.  Mernyei Ákos</a:t>
            </a:r>
          </a:p>
          <a:p>
            <a:pPr algn="ctr"/>
            <a:r>
              <a:rPr lang="hu-HU" sz="2000" dirty="0" err="1">
                <a:latin typeface="+mj-lt"/>
              </a:rPr>
              <a:t>akos.mernyei</a:t>
            </a:r>
            <a:r>
              <a:rPr lang="hu-HU" sz="2000" dirty="0">
                <a:latin typeface="+mj-lt"/>
              </a:rPr>
              <a:t>@</a:t>
            </a:r>
            <a:r>
              <a:rPr lang="hu-HU" sz="2000" dirty="0" err="1">
                <a:latin typeface="+mj-lt"/>
              </a:rPr>
              <a:t>me.gov.hu</a:t>
            </a:r>
            <a:endParaRPr lang="hu-H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059" y="-99392"/>
            <a:ext cx="7772400" cy="1470025"/>
          </a:xfrm>
        </p:spPr>
        <p:txBody>
          <a:bodyPr/>
          <a:lstStyle/>
          <a:p>
            <a:r>
              <a:rPr lang="hu-HU" sz="2800" b="1" dirty="0" smtClean="0"/>
              <a:t>A Gazdasági és Szociális Bizottság feladata</a:t>
            </a:r>
            <a:endParaRPr lang="en-US" sz="28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1916832"/>
            <a:ext cx="79928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latin typeface="+mj-lt"/>
              </a:rPr>
              <a:t>Az </a:t>
            </a:r>
            <a:r>
              <a:rPr lang="hu-HU" sz="2000" dirty="0">
                <a:latin typeface="+mj-lt"/>
              </a:rPr>
              <a:t>EGSZB </a:t>
            </a:r>
            <a:r>
              <a:rPr lang="hu-HU" sz="2000" dirty="0" smtClean="0">
                <a:latin typeface="+mj-lt"/>
              </a:rPr>
              <a:t>három</a:t>
            </a:r>
            <a:r>
              <a:rPr lang="hu-HU" sz="2000" dirty="0">
                <a:latin typeface="+mj-lt"/>
              </a:rPr>
              <a:t> </a:t>
            </a:r>
            <a:r>
              <a:rPr lang="hu-HU" sz="2000" b="1" dirty="0">
                <a:latin typeface="+mj-lt"/>
              </a:rPr>
              <a:t>fő feladatot</a:t>
            </a:r>
            <a:r>
              <a:rPr lang="hu-HU" sz="2000" dirty="0">
                <a:latin typeface="+mj-lt"/>
              </a:rPr>
              <a:t> lát </a:t>
            </a:r>
            <a:r>
              <a:rPr lang="hu-HU" sz="2000" dirty="0" smtClean="0">
                <a:latin typeface="+mj-lt"/>
              </a:rPr>
              <a:t>el, amelyek az alábbiak:</a:t>
            </a:r>
            <a:endParaRPr lang="hu-HU" sz="2000" dirty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Közbenjár azért, hogy az </a:t>
            </a:r>
            <a:r>
              <a:rPr lang="hu-HU" sz="2000" dirty="0">
                <a:latin typeface="+mj-lt"/>
              </a:rPr>
              <a:t>uniós szakpolitikák és jogszabályok igazodjanak a </a:t>
            </a:r>
            <a:r>
              <a:rPr lang="hu-HU" sz="2000" b="1" dirty="0">
                <a:latin typeface="+mj-lt"/>
              </a:rPr>
              <a:t>gazdasági és társadalmi </a:t>
            </a:r>
            <a:r>
              <a:rPr lang="hu-HU" sz="2000" b="1" dirty="0" smtClean="0">
                <a:latin typeface="+mj-lt"/>
              </a:rPr>
              <a:t>viszonyokhoz</a:t>
            </a:r>
            <a:r>
              <a:rPr lang="hu-HU" sz="2000" dirty="0" smtClean="0">
                <a:latin typeface="+mj-lt"/>
              </a:rPr>
              <a:t>.</a:t>
            </a:r>
            <a:r>
              <a:rPr lang="hu-HU" sz="2000" dirty="0">
                <a:latin typeface="+mj-lt"/>
              </a:rPr>
              <a:t> 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Gondoskodik </a:t>
            </a:r>
            <a:r>
              <a:rPr lang="hu-HU" sz="2000" dirty="0">
                <a:latin typeface="+mj-lt"/>
              </a:rPr>
              <a:t>a </a:t>
            </a:r>
            <a:r>
              <a:rPr lang="hu-HU" sz="2000" b="1" dirty="0">
                <a:latin typeface="+mj-lt"/>
              </a:rPr>
              <a:t>részvételi demokrácia elvének </a:t>
            </a:r>
            <a:r>
              <a:rPr lang="hu-HU" sz="2000" b="1" dirty="0" smtClean="0">
                <a:latin typeface="+mj-lt"/>
              </a:rPr>
              <a:t>érvényesüléséről </a:t>
            </a:r>
            <a:r>
              <a:rPr lang="hu-HU" sz="2000" b="1" dirty="0">
                <a:latin typeface="+mj-lt"/>
              </a:rPr>
              <a:t>az Európai </a:t>
            </a:r>
            <a:r>
              <a:rPr lang="hu-HU" sz="2000" b="1" dirty="0" smtClean="0">
                <a:latin typeface="+mj-lt"/>
              </a:rPr>
              <a:t>Unióban</a:t>
            </a:r>
            <a:r>
              <a:rPr lang="hu-HU" sz="2000" dirty="0" smtClean="0">
                <a:latin typeface="+mj-lt"/>
              </a:rPr>
              <a:t>, amelynek keretében párbeszédet teremt </a:t>
            </a:r>
            <a:r>
              <a:rPr lang="hu-HU" sz="2000" dirty="0">
                <a:latin typeface="+mj-lt"/>
              </a:rPr>
              <a:t>a munkaadói és a munkavállalói szervezetekkel és más érdekcsoportokkal, és lehetővé teszi számukra, hogy kifejezésre juttassák véleményüket.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Előmozdítja </a:t>
            </a:r>
            <a:r>
              <a:rPr lang="hu-HU" sz="2000" dirty="0">
                <a:latin typeface="+mj-lt"/>
              </a:rPr>
              <a:t>az </a:t>
            </a:r>
            <a:r>
              <a:rPr lang="hu-HU" sz="2000" b="1" dirty="0">
                <a:latin typeface="+mj-lt"/>
              </a:rPr>
              <a:t>európai integráció alapjául szolgáló értékek</a:t>
            </a:r>
            <a:r>
              <a:rPr lang="hu-HU" sz="2000" dirty="0">
                <a:latin typeface="+mj-lt"/>
              </a:rPr>
              <a:t> térnyerését, és erősíti a részvételen alapuló demokráciát és a civil társadalmi szervezetek szerepét.</a:t>
            </a:r>
          </a:p>
        </p:txBody>
      </p:sp>
    </p:spTree>
    <p:extLst>
      <p:ext uri="{BB962C8B-B14F-4D97-AF65-F5344CB8AC3E}">
        <p14:creationId xmlns:p14="http://schemas.microsoft.com/office/powerpoint/2010/main" val="2555144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31340"/>
            <a:ext cx="7772400" cy="1470025"/>
          </a:xfrm>
        </p:spPr>
        <p:txBody>
          <a:bodyPr/>
          <a:lstStyle/>
          <a:p>
            <a:r>
              <a:rPr lang="hu-HU" b="1" dirty="0" smtClean="0"/>
              <a:t>A Régiók Bizottsága</a:t>
            </a:r>
            <a:endParaRPr lang="en-US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264696" cy="418112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331640" y="5881933"/>
            <a:ext cx="18101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latin typeface="+mj-lt"/>
              </a:rPr>
              <a:t>Forrás: </a:t>
            </a:r>
            <a:r>
              <a:rPr lang="hu-HU" sz="1100" dirty="0">
                <a:latin typeface="+mj-lt"/>
              </a:rPr>
              <a:t>https://</a:t>
            </a:r>
            <a:r>
              <a:rPr lang="hu-HU" sz="1100" dirty="0" smtClean="0">
                <a:latin typeface="+mj-lt"/>
              </a:rPr>
              <a:t>cor.europa.eu</a:t>
            </a:r>
            <a:endParaRPr lang="hu-HU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6046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31340"/>
            <a:ext cx="7772400" cy="1470025"/>
          </a:xfrm>
        </p:spPr>
        <p:txBody>
          <a:bodyPr/>
          <a:lstStyle/>
          <a:p>
            <a:r>
              <a:rPr lang="hu-HU" b="1" dirty="0" smtClean="0"/>
              <a:t>A Régiók Bizottsága</a:t>
            </a:r>
            <a:endParaRPr lang="en-US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543151" y="1772816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latin typeface="+mj-lt"/>
              </a:rPr>
              <a:t>A Régiók Bizottsága </a:t>
            </a:r>
            <a:r>
              <a:rPr lang="hu-HU" sz="2000" b="1" dirty="0" smtClean="0">
                <a:latin typeface="+mj-lt"/>
              </a:rPr>
              <a:t>az Európai Unió legfiatalabb tanácsadó szerve</a:t>
            </a:r>
            <a:r>
              <a:rPr lang="hu-HU" sz="2000" dirty="0" smtClean="0">
                <a:latin typeface="+mj-lt"/>
              </a:rPr>
              <a:t>, tekintettel arra, hogy </a:t>
            </a:r>
            <a:r>
              <a:rPr lang="hu-HU" sz="2000" dirty="0">
                <a:latin typeface="+mj-lt"/>
              </a:rPr>
              <a:t>több tagállam </a:t>
            </a:r>
            <a:r>
              <a:rPr lang="hu-HU" sz="2000" dirty="0" smtClean="0">
                <a:latin typeface="+mj-lt"/>
              </a:rPr>
              <a:t>kérésre a </a:t>
            </a:r>
            <a:r>
              <a:rPr lang="hu-HU" sz="2000" b="1" dirty="0" smtClean="0">
                <a:latin typeface="+mj-lt"/>
              </a:rPr>
              <a:t>Maastrichti Szerződés hozta </a:t>
            </a:r>
            <a:r>
              <a:rPr lang="hu-HU" sz="2000" b="1" dirty="0" smtClean="0">
                <a:latin typeface="+mj-lt"/>
              </a:rPr>
              <a:t>létre</a:t>
            </a:r>
            <a:r>
              <a:rPr lang="hu-HU" sz="2000" dirty="0" smtClean="0">
                <a:latin typeface="+mj-lt"/>
              </a:rPr>
              <a:t>. </a:t>
            </a:r>
            <a:endParaRPr lang="hu-HU" sz="2000" dirty="0" smtClean="0">
              <a:latin typeface="+mj-lt"/>
            </a:endParaRPr>
          </a:p>
          <a:p>
            <a:pPr algn="just"/>
            <a:r>
              <a:rPr lang="hu-HU" sz="2000" dirty="0" smtClean="0">
                <a:latin typeface="+mj-lt"/>
              </a:rPr>
              <a:t>A tagállamok azt szerették volna, hogy r</a:t>
            </a:r>
            <a:r>
              <a:rPr lang="hu-HU" sz="2000" b="1" dirty="0" smtClean="0">
                <a:latin typeface="+mj-lt"/>
              </a:rPr>
              <a:t>egionális és helyi hatóságok számára intézményes lehetőségeket biztosítson</a:t>
            </a:r>
            <a:r>
              <a:rPr lang="hu-HU" sz="2000" dirty="0" smtClean="0">
                <a:latin typeface="+mj-lt"/>
              </a:rPr>
              <a:t> az Unió az uniós folyamatokba való bekapcsolódásra.</a:t>
            </a:r>
          </a:p>
          <a:p>
            <a:pPr algn="just"/>
            <a:r>
              <a:rPr lang="hu-HU" sz="2000" b="1" dirty="0">
                <a:latin typeface="+mj-lt"/>
              </a:rPr>
              <a:t>Véleményeket alkot </a:t>
            </a:r>
            <a:r>
              <a:rPr lang="hu-HU" sz="2000" dirty="0">
                <a:latin typeface="+mj-lt"/>
              </a:rPr>
              <a:t>a szerződésekben rögzített </a:t>
            </a:r>
            <a:r>
              <a:rPr lang="hu-HU" sz="2000" dirty="0" smtClean="0">
                <a:latin typeface="+mj-lt"/>
              </a:rPr>
              <a:t>esetekben, illetve fakultatív </a:t>
            </a:r>
            <a:r>
              <a:rPr lang="hu-HU" sz="2000" dirty="0">
                <a:latin typeface="+mj-lt"/>
              </a:rPr>
              <a:t>konzultációk esetében, </a:t>
            </a:r>
            <a:r>
              <a:rPr lang="hu-HU" sz="2000" dirty="0" smtClean="0">
                <a:latin typeface="+mj-lt"/>
              </a:rPr>
              <a:t>de saját </a:t>
            </a:r>
            <a:r>
              <a:rPr lang="hu-HU" sz="2000" dirty="0">
                <a:latin typeface="+mj-lt"/>
              </a:rPr>
              <a:t>kezdeményezésű véleményeket is </a:t>
            </a:r>
            <a:r>
              <a:rPr lang="hu-HU" sz="2000" dirty="0" smtClean="0">
                <a:latin typeface="+mj-lt"/>
              </a:rPr>
              <a:t>alkothat.</a:t>
            </a:r>
          </a:p>
          <a:p>
            <a:pPr algn="just"/>
            <a:endParaRPr lang="hu-HU" sz="2000" b="1" dirty="0" smtClean="0">
              <a:latin typeface="+mj-lt"/>
            </a:endParaRPr>
          </a:p>
          <a:p>
            <a:pPr algn="just"/>
            <a:r>
              <a:rPr lang="hu-HU" sz="2000" b="1" dirty="0" smtClean="0">
                <a:latin typeface="+mj-lt"/>
              </a:rPr>
              <a:t>Székhely</a:t>
            </a:r>
            <a:r>
              <a:rPr lang="hu-HU" sz="2000" dirty="0" smtClean="0">
                <a:latin typeface="+mj-lt"/>
              </a:rPr>
              <a:t>: Brüsszel (Belgium)</a:t>
            </a:r>
          </a:p>
          <a:p>
            <a:pPr algn="just"/>
            <a:r>
              <a:rPr lang="hu-HU" sz="2000" b="1" dirty="0">
                <a:latin typeface="+mj-lt"/>
              </a:rPr>
              <a:t>Elnök</a:t>
            </a:r>
            <a:r>
              <a:rPr lang="hu-HU" sz="2000" dirty="0">
                <a:latin typeface="+mj-lt"/>
              </a:rPr>
              <a:t>: Apostolos </a:t>
            </a:r>
            <a:r>
              <a:rPr lang="hu-HU" sz="2000" dirty="0" err="1">
                <a:latin typeface="+mj-lt"/>
              </a:rPr>
              <a:t>Tzitzikostas</a:t>
            </a:r>
            <a:endParaRPr lang="hu-HU" sz="2000" dirty="0">
              <a:latin typeface="+mj-lt"/>
            </a:endParaRPr>
          </a:p>
          <a:p>
            <a:pPr algn="just"/>
            <a:endParaRPr lang="hu-HU" sz="2000" dirty="0" smtClean="0">
              <a:latin typeface="+mj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27" y="4434611"/>
            <a:ext cx="3995936" cy="224771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52981" y="5556108"/>
            <a:ext cx="3647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j-lt"/>
              </a:rPr>
              <a:t>További információkért klikk: </a:t>
            </a:r>
            <a:r>
              <a:rPr lang="hu-HU" dirty="0" smtClean="0">
                <a:latin typeface="+mj-lt"/>
                <a:hlinkClick r:id="rId3"/>
              </a:rPr>
              <a:t>LINK</a:t>
            </a: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3399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31340"/>
            <a:ext cx="7772400" cy="1470025"/>
          </a:xfrm>
        </p:spPr>
        <p:txBody>
          <a:bodyPr/>
          <a:lstStyle/>
          <a:p>
            <a:r>
              <a:rPr lang="hu-HU" b="1" dirty="0" smtClean="0"/>
              <a:t>A Régiók Bizottsága</a:t>
            </a:r>
            <a:endParaRPr lang="en-US" b="1" dirty="0"/>
          </a:p>
        </p:txBody>
      </p:sp>
      <p:sp>
        <p:nvSpPr>
          <p:cNvPr id="3" name="Téglalap 2"/>
          <p:cNvSpPr/>
          <p:nvPr/>
        </p:nvSpPr>
        <p:spPr>
          <a:xfrm>
            <a:off x="249689" y="1225689"/>
            <a:ext cx="57606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+mj-lt"/>
              </a:rPr>
              <a:t>Apostolos </a:t>
            </a:r>
            <a:r>
              <a:rPr lang="hu-HU" b="1" dirty="0" err="1">
                <a:latin typeface="+mj-lt"/>
              </a:rPr>
              <a:t>Tzitzikostas</a:t>
            </a:r>
            <a:r>
              <a:rPr lang="hu-HU" b="1" dirty="0">
                <a:latin typeface="+mj-lt"/>
              </a:rPr>
              <a:t>, </a:t>
            </a:r>
            <a:r>
              <a:rPr lang="hu-HU" dirty="0">
                <a:latin typeface="+mj-lt"/>
              </a:rPr>
              <a:t>görög származású, 1978. szeptember 2-án született.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 washingtoni Georgetown Egyetemen folytatott </a:t>
            </a:r>
            <a:r>
              <a:rPr lang="hu-HU" b="1" dirty="0">
                <a:latin typeface="+mj-lt"/>
              </a:rPr>
              <a:t>kormányzati és nemzetközi kapcsolatok tanulmányokat</a:t>
            </a:r>
            <a:r>
              <a:rPr lang="hu-HU" dirty="0">
                <a:latin typeface="+mj-lt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2000-től az </a:t>
            </a:r>
            <a:r>
              <a:rPr lang="hu-HU" b="1" dirty="0">
                <a:latin typeface="+mj-lt"/>
              </a:rPr>
              <a:t>Egyesült Államok Kongresszusa Külügyi Bizottságának</a:t>
            </a:r>
            <a:r>
              <a:rPr lang="hu-HU" dirty="0">
                <a:latin typeface="+mj-lt"/>
              </a:rPr>
              <a:t> elnöki hivatalában dolgozott.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Mesterfokozatú diplomát 2002-ben szerzett a londoni University College </a:t>
            </a:r>
            <a:r>
              <a:rPr lang="hu-HU" b="1" dirty="0">
                <a:latin typeface="+mj-lt"/>
              </a:rPr>
              <a:t>európai közpolitika és gazdaság szakán</a:t>
            </a:r>
            <a:r>
              <a:rPr lang="hu-HU" dirty="0">
                <a:latin typeface="+mj-lt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Tanulmányait követően saját </a:t>
            </a:r>
            <a:r>
              <a:rPr lang="hu-HU" b="1" dirty="0">
                <a:latin typeface="+mj-lt"/>
              </a:rPr>
              <a:t>vállalkozást hozott létre</a:t>
            </a:r>
            <a:r>
              <a:rPr lang="hu-HU" dirty="0">
                <a:latin typeface="+mj-lt"/>
              </a:rPr>
              <a:t>, amely </a:t>
            </a:r>
            <a:r>
              <a:rPr lang="hu-HU" b="1" dirty="0">
                <a:latin typeface="+mj-lt"/>
              </a:rPr>
              <a:t>tejtermékek ökológiai szabványoknak </a:t>
            </a:r>
            <a:r>
              <a:rPr lang="hu-HU" dirty="0">
                <a:latin typeface="+mj-lt"/>
              </a:rPr>
              <a:t>megfelelő előállításával, feldolgozásával és szabványosításával foglalkozik.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 2014. májusi regionális választásokon Közép-Makedónia régió </a:t>
            </a:r>
            <a:r>
              <a:rPr lang="hu-HU" b="1" dirty="0">
                <a:latin typeface="+mj-lt"/>
              </a:rPr>
              <a:t>kormányzójává választották</a:t>
            </a:r>
            <a:r>
              <a:rPr lang="hu-HU" dirty="0">
                <a:latin typeface="+mj-lt"/>
              </a:rPr>
              <a:t>, majd a 2019-ben újraválasztották.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2019 novemberében a Görög Régiók Szövetségének megválasztott elnöke lett. </a:t>
            </a:r>
            <a:r>
              <a:rPr lang="hu-HU" b="1" dirty="0">
                <a:latin typeface="+mj-lt"/>
              </a:rPr>
              <a:t>2015 óta tagja a Régiók Európai Bizottságának</a:t>
            </a:r>
            <a:r>
              <a:rPr lang="hu-HU" dirty="0">
                <a:latin typeface="+mj-lt"/>
              </a:rPr>
              <a:t>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64" y="2194319"/>
            <a:ext cx="3024336" cy="253082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300192" y="4725144"/>
            <a:ext cx="17716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latin typeface="+mj-lt"/>
              </a:rPr>
              <a:t>Forrás: </a:t>
            </a:r>
            <a:r>
              <a:rPr lang="hu-HU" sz="1100" dirty="0">
                <a:latin typeface="+mj-lt"/>
              </a:rPr>
              <a:t>https://</a:t>
            </a:r>
            <a:r>
              <a:rPr lang="hu-HU" sz="1100" dirty="0" smtClean="0">
                <a:latin typeface="+mj-lt"/>
              </a:rPr>
              <a:t>cor.europa.eu</a:t>
            </a:r>
            <a:endParaRPr lang="hu-HU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7036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31340"/>
            <a:ext cx="7772400" cy="1470025"/>
          </a:xfrm>
        </p:spPr>
        <p:txBody>
          <a:bodyPr/>
          <a:lstStyle/>
          <a:p>
            <a:r>
              <a:rPr lang="hu-HU" b="1" dirty="0" smtClean="0"/>
              <a:t>A Régiók Bizottsága</a:t>
            </a:r>
            <a:endParaRPr lang="en-US" b="1" dirty="0"/>
          </a:p>
        </p:txBody>
      </p:sp>
      <p:sp>
        <p:nvSpPr>
          <p:cNvPr id="3" name="Téglalap 2"/>
          <p:cNvSpPr/>
          <p:nvPr/>
        </p:nvSpPr>
        <p:spPr>
          <a:xfrm>
            <a:off x="899592" y="2204864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dirty="0" smtClean="0">
                <a:latin typeface="+mj-lt"/>
              </a:rPr>
              <a:t>A Régiók Bizottságának működését </a:t>
            </a:r>
            <a:r>
              <a:rPr lang="hu-HU" sz="2400" b="1" dirty="0">
                <a:latin typeface="+mj-lt"/>
              </a:rPr>
              <a:t>szabályozó </a:t>
            </a:r>
            <a:r>
              <a:rPr lang="hu-HU" sz="2400" b="1" dirty="0" smtClean="0">
                <a:latin typeface="+mj-lt"/>
              </a:rPr>
              <a:t>jogforrások</a:t>
            </a:r>
            <a:r>
              <a:rPr lang="hu-HU" sz="2400" dirty="0" smtClean="0">
                <a:latin typeface="+mj-lt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Az </a:t>
            </a:r>
            <a:r>
              <a:rPr lang="hu-HU" sz="2400" dirty="0">
                <a:latin typeface="+mj-lt"/>
              </a:rPr>
              <a:t>Európai Unióról szóló </a:t>
            </a:r>
            <a:r>
              <a:rPr lang="hu-HU" sz="2400" dirty="0" smtClean="0">
                <a:latin typeface="+mj-lt"/>
              </a:rPr>
              <a:t>szerződés </a:t>
            </a:r>
            <a:r>
              <a:rPr lang="hu-HU" sz="2400" dirty="0">
                <a:latin typeface="+mj-lt"/>
              </a:rPr>
              <a:t>13. cikkének (4) bekezdése, </a:t>
            </a:r>
            <a:endParaRPr lang="hu-HU" sz="24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Európai Unió működéséről szóló szerződés </a:t>
            </a:r>
            <a:r>
              <a:rPr lang="hu-HU" sz="2400" dirty="0" smtClean="0">
                <a:latin typeface="+mj-lt"/>
              </a:rPr>
              <a:t>300</a:t>
            </a:r>
            <a:r>
              <a:rPr lang="hu-HU" sz="2400" dirty="0">
                <a:latin typeface="+mj-lt"/>
              </a:rPr>
              <a:t>. és 305–307. </a:t>
            </a:r>
            <a:r>
              <a:rPr lang="hu-HU" sz="2400" dirty="0" smtClean="0">
                <a:latin typeface="+mj-lt"/>
              </a:rPr>
              <a:t>cikkei,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a </a:t>
            </a:r>
            <a:r>
              <a:rPr lang="hu-HU" sz="2400" dirty="0">
                <a:latin typeface="+mj-lt"/>
              </a:rPr>
              <a:t>Régiók Bizottsága tagjainak és póttagjainak a tagállamok javaslata alapján az ötéves hivatali időszakra való kinevezéséről szóló különböző tanácsi határozatok.</a:t>
            </a:r>
          </a:p>
        </p:txBody>
      </p:sp>
    </p:spTree>
    <p:extLst>
      <p:ext uri="{BB962C8B-B14F-4D97-AF65-F5344CB8AC3E}">
        <p14:creationId xmlns:p14="http://schemas.microsoft.com/office/powerpoint/2010/main" val="502973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60647"/>
            <a:ext cx="7772400" cy="1008113"/>
          </a:xfrm>
        </p:spPr>
        <p:txBody>
          <a:bodyPr/>
          <a:lstStyle/>
          <a:p>
            <a:r>
              <a:rPr lang="hu-HU" sz="4000" b="1" dirty="0" smtClean="0"/>
              <a:t>A Régiók Bizottsága összetétele</a:t>
            </a:r>
            <a:endParaRPr lang="en-US" sz="4000" b="1" dirty="0"/>
          </a:p>
        </p:txBody>
      </p:sp>
      <p:sp>
        <p:nvSpPr>
          <p:cNvPr id="3" name="Téglalap 2"/>
          <p:cNvSpPr/>
          <p:nvPr/>
        </p:nvSpPr>
        <p:spPr>
          <a:xfrm>
            <a:off x="539552" y="1340768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+mj-lt"/>
              </a:rPr>
              <a:t>A 2019. május 21-i </a:t>
            </a:r>
            <a:r>
              <a:rPr lang="hu-HU" sz="2000" b="1" dirty="0" smtClean="0">
                <a:latin typeface="+mj-lt"/>
              </a:rPr>
              <a:t>a </a:t>
            </a:r>
            <a:r>
              <a:rPr lang="hu-HU" sz="2000" b="1" dirty="0">
                <a:latin typeface="+mj-lt"/>
              </a:rPr>
              <a:t>Régiók Bizottsága összetételének </a:t>
            </a:r>
            <a:r>
              <a:rPr lang="hu-HU" sz="2000" b="1" dirty="0" smtClean="0">
                <a:latin typeface="+mj-lt"/>
              </a:rPr>
              <a:t>megállapításáról szóló </a:t>
            </a:r>
            <a:r>
              <a:rPr lang="hu-HU" sz="2000" dirty="0" smtClean="0">
                <a:latin typeface="+mj-lt"/>
              </a:rPr>
              <a:t>2019/852 </a:t>
            </a:r>
            <a:r>
              <a:rPr lang="hu-HU" sz="2000" dirty="0">
                <a:latin typeface="+mj-lt"/>
              </a:rPr>
              <a:t>tanácsi határozat rendelkezései alapján a Régiók Bizottságának </a:t>
            </a:r>
            <a:r>
              <a:rPr lang="hu-HU" sz="2000" b="1" dirty="0">
                <a:latin typeface="+mj-lt"/>
              </a:rPr>
              <a:t>329 tagja és ugyanennyi póttagja van</a:t>
            </a:r>
            <a:r>
              <a:rPr lang="hu-HU" sz="2000" dirty="0">
                <a:latin typeface="+mj-lt"/>
              </a:rPr>
              <a:t>, a helyek pedig a következőképpen oszlanak meg a tagállamok között: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744154"/>
              </p:ext>
            </p:extLst>
          </p:nvPr>
        </p:nvGraphicFramePr>
        <p:xfrm>
          <a:off x="1979712" y="2664207"/>
          <a:ext cx="60960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703512"/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A Bizottság tagjainak megoszlása a tagállamok között:</a:t>
                      </a:r>
                      <a:endParaRPr lang="hu-H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Németország, Franciaország és Olaszország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24</a:t>
                      </a:r>
                      <a:endParaRPr lang="hu-H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Spanyolország és Lengyelország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21</a:t>
                      </a:r>
                      <a:endParaRPr lang="hu-H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Románia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15</a:t>
                      </a:r>
                      <a:endParaRPr lang="hu-H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Ausztria, Belgium, Bulgária, Görögország, Magyarország, Hollandia, Portugália, Csehország és Svédország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12</a:t>
                      </a:r>
                      <a:endParaRPr lang="hu-H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Horvátország, Dánia, Finnország, Írország, Litvánia és Szlovákia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9</a:t>
                      </a:r>
                      <a:endParaRPr lang="hu-H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Észtország, Lettország és Szlovénia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7</a:t>
                      </a:r>
                      <a:endParaRPr lang="hu-H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Luxemburg és Ciprus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6</a:t>
                      </a:r>
                      <a:endParaRPr lang="hu-H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Málta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5</a:t>
                      </a:r>
                      <a:endParaRPr lang="hu-H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638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373581" y="260647"/>
            <a:ext cx="7772400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sz="4000" b="1" dirty="0" smtClean="0"/>
              <a:t>A Régiók Bizottsága működése</a:t>
            </a:r>
            <a:endParaRPr lang="en-US" sz="4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755576" y="1628800"/>
            <a:ext cx="7848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tagokat a </a:t>
            </a:r>
            <a:r>
              <a:rPr lang="hu-HU" sz="2000" b="1" dirty="0" smtClean="0">
                <a:latin typeface="+mj-lt"/>
              </a:rPr>
              <a:t>Tanács nevezi ki ötéves időtartamra</a:t>
            </a:r>
            <a:r>
              <a:rPr lang="hu-HU" sz="2000" dirty="0" smtClean="0">
                <a:latin typeface="+mj-lt"/>
              </a:rPr>
              <a:t>, a megbízatásuk megújítható.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A tagok </a:t>
            </a:r>
            <a:r>
              <a:rPr lang="hu-HU" sz="2000" dirty="0" smtClean="0">
                <a:latin typeface="+mj-lt"/>
              </a:rPr>
              <a:t>függetlenek, nem utasíthatók, tevékenységüket az Unió általános érdekében gyakorolják.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tagság </a:t>
            </a:r>
            <a:r>
              <a:rPr lang="hu-HU" sz="2000" b="1" dirty="0" smtClean="0">
                <a:latin typeface="+mj-lt"/>
              </a:rPr>
              <a:t>összeférhetetlen az európai parlamenti képviselőséggel</a:t>
            </a:r>
            <a:r>
              <a:rPr lang="hu-HU" sz="2000" dirty="0" smtClean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Régiók </a:t>
            </a:r>
            <a:r>
              <a:rPr lang="hu-HU" sz="2000" dirty="0" smtClean="0">
                <a:latin typeface="+mj-lt"/>
              </a:rPr>
              <a:t>Bizottsága </a:t>
            </a:r>
            <a:r>
              <a:rPr lang="hu-HU" sz="2000" b="1" dirty="0" smtClean="0">
                <a:latin typeface="+mj-lt"/>
              </a:rPr>
              <a:t>elnökét és tisztségviselőit </a:t>
            </a:r>
            <a:r>
              <a:rPr lang="hu-HU" sz="2000" dirty="0" smtClean="0">
                <a:latin typeface="+mj-lt"/>
              </a:rPr>
              <a:t>saját tagjai közül </a:t>
            </a:r>
            <a:r>
              <a:rPr lang="hu-HU" sz="2000" b="1" dirty="0" smtClean="0">
                <a:latin typeface="+mj-lt"/>
              </a:rPr>
              <a:t>két és fél éves időtartamra választja </a:t>
            </a:r>
            <a:r>
              <a:rPr lang="hu-HU" sz="2000" b="1" dirty="0" smtClean="0">
                <a:latin typeface="+mj-lt"/>
              </a:rPr>
              <a:t>meg</a:t>
            </a:r>
            <a:r>
              <a:rPr lang="hu-HU" sz="2000" dirty="0" smtClean="0">
                <a:latin typeface="+mj-lt"/>
              </a:rPr>
              <a:t>, </a:t>
            </a:r>
            <a:r>
              <a:rPr lang="hu-HU" sz="2000" dirty="0" smtClean="0">
                <a:latin typeface="+mj-lt"/>
              </a:rPr>
              <a:t>valamint elfogadja eljárási szabályzatát.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Szervezeti felépítése: </a:t>
            </a:r>
            <a:r>
              <a:rPr lang="hu-HU" sz="2000" b="1" dirty="0">
                <a:latin typeface="+mj-lt"/>
              </a:rPr>
              <a:t>közgyűlés, </a:t>
            </a:r>
            <a:r>
              <a:rPr lang="hu-HU" sz="2000" b="1" dirty="0" smtClean="0">
                <a:latin typeface="+mj-lt"/>
              </a:rPr>
              <a:t>elnök, elnökség </a:t>
            </a:r>
            <a:r>
              <a:rPr lang="hu-HU" sz="2000" b="1" dirty="0">
                <a:latin typeface="+mj-lt"/>
              </a:rPr>
              <a:t>és </a:t>
            </a:r>
            <a:r>
              <a:rPr lang="hu-HU" sz="2000" b="1" dirty="0" smtClean="0">
                <a:latin typeface="+mj-lt"/>
              </a:rPr>
              <a:t>szakbizottságok</a:t>
            </a:r>
            <a:r>
              <a:rPr lang="hu-HU" sz="2000" dirty="0" smtClean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A közgyűlés </a:t>
            </a:r>
            <a:r>
              <a:rPr lang="hu-HU" sz="2000" dirty="0" smtClean="0">
                <a:latin typeface="+mj-lt"/>
              </a:rPr>
              <a:t>évente legalább 5 plenáris ülést tart, amelyeken elfogadják a testület véleményeit, jelentésit, állásfoglalását, ezen kívül dönthetnek kereset benyújtásáról az Európai Unió Bíróságához.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Az </a:t>
            </a:r>
            <a:r>
              <a:rPr lang="hu-HU" sz="2000" b="1" dirty="0">
                <a:latin typeface="+mj-lt"/>
              </a:rPr>
              <a:t>e</a:t>
            </a:r>
            <a:r>
              <a:rPr lang="hu-HU" sz="2000" b="1" dirty="0" smtClean="0">
                <a:latin typeface="+mj-lt"/>
              </a:rPr>
              <a:t>lnökségi</a:t>
            </a:r>
            <a:r>
              <a:rPr lang="hu-HU" sz="2000" dirty="0" smtClean="0">
                <a:latin typeface="+mj-lt"/>
              </a:rPr>
              <a:t> </a:t>
            </a:r>
            <a:r>
              <a:rPr lang="hu-HU" sz="2000" b="1" dirty="0" smtClean="0">
                <a:latin typeface="+mj-lt"/>
              </a:rPr>
              <a:t>helyek</a:t>
            </a:r>
            <a:r>
              <a:rPr lang="hu-HU" sz="2000" dirty="0" smtClean="0">
                <a:latin typeface="+mj-lt"/>
              </a:rPr>
              <a:t> elosztása, hogy a nagyobb tagállamok 3-3, a közepes államok 2-2, míg a kisebbek 1-1 helyet kapnak.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9696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87624" y="260647"/>
            <a:ext cx="7772400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sz="4000" b="1" dirty="0" smtClean="0"/>
              <a:t>A Régiók Bizottsága működése</a:t>
            </a:r>
            <a:endParaRPr lang="en-US" sz="4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755576" y="1772816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Hat szakbizottság működik</a:t>
            </a:r>
            <a:r>
              <a:rPr lang="hu-HU" sz="2000" dirty="0">
                <a:latin typeface="+mj-lt"/>
              </a:rPr>
              <a:t>, amelyek adott szakpolitikai kérdésekkel foglalkoznak: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Területi kohézió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Gazdasági- és szociálispolitika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Oktatás, ifjúság</a:t>
            </a:r>
            <a:r>
              <a:rPr lang="hu-HU" sz="2000" dirty="0">
                <a:latin typeface="+mj-lt"/>
              </a:rPr>
              <a:t>, kutatás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Környezetvédelem, éghajlatváltozás, energiaügy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Uniós polgárság, kormányzás, intézményi és külügyi ügyek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Természeti </a:t>
            </a:r>
            <a:r>
              <a:rPr lang="hu-HU" sz="2000" dirty="0" smtClean="0">
                <a:latin typeface="+mj-lt"/>
              </a:rPr>
              <a:t>erőforrások.</a:t>
            </a:r>
            <a:endParaRPr lang="hu-HU" sz="2000" dirty="0">
              <a:latin typeface="+mj-lt"/>
            </a:endParaRPr>
          </a:p>
          <a:p>
            <a:pPr algn="just"/>
            <a:endParaRPr lang="hu-HU" sz="2000" dirty="0">
              <a:latin typeface="+mj-lt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824" y="4295616"/>
            <a:ext cx="3854152" cy="216796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456087" y="4815630"/>
            <a:ext cx="3203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latin typeface="+mj-lt"/>
              </a:rPr>
              <a:t>További információkért klikk: </a:t>
            </a:r>
            <a:r>
              <a:rPr lang="hu-HU" sz="1600" dirty="0" smtClean="0">
                <a:latin typeface="+mj-lt"/>
                <a:hlinkClick r:id="rId3"/>
              </a:rPr>
              <a:t>LINK</a:t>
            </a:r>
            <a:endParaRPr lang="hu-H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5593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266113"/>
            <a:ext cx="7772400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sz="4000" b="1" dirty="0" smtClean="0"/>
              <a:t>A Régiók Bizottsága feladata</a:t>
            </a:r>
            <a:endParaRPr lang="en-US" sz="4000" b="1" dirty="0"/>
          </a:p>
        </p:txBody>
      </p:sp>
      <p:sp>
        <p:nvSpPr>
          <p:cNvPr id="2" name="Téglalap 1"/>
          <p:cNvSpPr/>
          <p:nvPr/>
        </p:nvSpPr>
        <p:spPr>
          <a:xfrm>
            <a:off x="395536" y="1459745"/>
            <a:ext cx="845536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A Tanács és a Bizottság az alábbi területeket érintő döntéshozatal előtt köteles konzultálni a Régiók Bizottságával</a:t>
            </a:r>
            <a:r>
              <a:rPr lang="hu-HU" sz="2000" dirty="0">
                <a:latin typeface="+mj-lt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oktatási; szakképzési és ifjúsági ügyek (EUMSZ 165. cikke);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kultúra (EUMSZ 167. cikke);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közegészségügy (EUMSZ 168. cikke);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transzeurópai közlekedési; távközlési és energiahálózatok (EUMSZ 172. cikke);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gazdasági és társadalmi kohézió (EUMSZ 175., 177. és 178. cikke</a:t>
            </a:r>
            <a:r>
              <a:rPr lang="hu-HU" dirty="0" smtClean="0">
                <a:latin typeface="+mj-lt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  <a:p>
            <a:pPr algn="just"/>
            <a:r>
              <a:rPr lang="hu-HU" sz="2000" dirty="0">
                <a:latin typeface="+mj-lt"/>
              </a:rPr>
              <a:t>A Bizottság, a Tanács és a Parlament </a:t>
            </a:r>
            <a:r>
              <a:rPr lang="hu-HU" sz="2000" dirty="0" smtClean="0">
                <a:latin typeface="+mj-lt"/>
              </a:rPr>
              <a:t>a fentieken túl minden </a:t>
            </a:r>
            <a:r>
              <a:rPr lang="hu-HU" sz="2000" dirty="0">
                <a:latin typeface="+mj-lt"/>
              </a:rPr>
              <a:t>olyan esetben konzultálhat a Régiók Bizottságával, </a:t>
            </a:r>
            <a:r>
              <a:rPr lang="hu-HU" sz="2000" b="1" dirty="0">
                <a:latin typeface="+mj-lt"/>
              </a:rPr>
              <a:t>amikor ezt indokoltnak tartja</a:t>
            </a:r>
            <a:r>
              <a:rPr lang="hu-HU" sz="2000" dirty="0" smtClean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 Európai Bizottságnak, az Európai Unió Tanácsának és az Európai Parlamentnek </a:t>
            </a:r>
            <a:r>
              <a:rPr lang="hu-HU" sz="2000" dirty="0">
                <a:latin typeface="+mj-lt"/>
              </a:rPr>
              <a:t>a </a:t>
            </a:r>
            <a:r>
              <a:rPr lang="hu-HU" sz="2000" b="1" dirty="0">
                <a:latin typeface="+mj-lt"/>
              </a:rPr>
              <a:t>helyi és regionális önkormányzatokat</a:t>
            </a:r>
            <a:r>
              <a:rPr lang="hu-HU" sz="2000" dirty="0">
                <a:latin typeface="+mj-lt"/>
              </a:rPr>
              <a:t> érintő témákkal kapcsolatos jogszabályok kidolgozása </a:t>
            </a:r>
            <a:r>
              <a:rPr lang="hu-HU" sz="2000" dirty="0" smtClean="0">
                <a:latin typeface="+mj-lt"/>
              </a:rPr>
              <a:t>során konzultálnia </a:t>
            </a:r>
            <a:r>
              <a:rPr lang="hu-HU" sz="2000" dirty="0">
                <a:latin typeface="+mj-lt"/>
              </a:rPr>
              <a:t>kell a Régiók </a:t>
            </a:r>
            <a:r>
              <a:rPr lang="hu-HU" sz="2000" dirty="0" smtClean="0">
                <a:latin typeface="+mj-lt"/>
              </a:rPr>
              <a:t>Bizottságával.</a:t>
            </a:r>
            <a:endParaRPr lang="hu-HU" sz="20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Ha ezt </a:t>
            </a:r>
            <a:r>
              <a:rPr lang="hu-HU" sz="2000" dirty="0" smtClean="0">
                <a:latin typeface="+mj-lt"/>
              </a:rPr>
              <a:t>elmulasztják a Régiók Bizottsága keresetet </a:t>
            </a:r>
            <a:r>
              <a:rPr lang="hu-HU" sz="2000" dirty="0">
                <a:latin typeface="+mj-lt"/>
              </a:rPr>
              <a:t>indíthat ellenük a Bíróságnál.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beérkező</a:t>
            </a:r>
            <a:r>
              <a:rPr lang="hu-HU" sz="2000" dirty="0">
                <a:latin typeface="+mj-lt"/>
              </a:rPr>
              <a:t> </a:t>
            </a:r>
            <a:r>
              <a:rPr lang="hu-HU" sz="2000" b="1" dirty="0">
                <a:latin typeface="+mj-lt"/>
              </a:rPr>
              <a:t>jogszabályjavaslatokról</a:t>
            </a:r>
            <a:r>
              <a:rPr lang="hu-HU" sz="2000" dirty="0">
                <a:latin typeface="+mj-lt"/>
              </a:rPr>
              <a:t> véleményeket dolgoz ki és fogad el, melyeket megküld az érintett uniós intézményeknek</a:t>
            </a:r>
            <a:r>
              <a:rPr lang="hu-HU" sz="2000" dirty="0" smtClean="0">
                <a:latin typeface="+mj-lt"/>
              </a:rPr>
              <a:t>.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9475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3200" b="1" dirty="0" smtClean="0"/>
              <a:t>Az Európai Unió hivatalai, ügynökségei, decentralizált szervei</a:t>
            </a:r>
            <a:endParaRPr lang="en-US" sz="3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4012" y="1484784"/>
            <a:ext cx="7848872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b="1" dirty="0">
                <a:latin typeface="+mj-lt"/>
              </a:rPr>
              <a:t>Az Európai Unió ügynökségei </a:t>
            </a:r>
            <a:r>
              <a:rPr lang="hu-HU" dirty="0" smtClean="0">
                <a:latin typeface="+mj-lt"/>
              </a:rPr>
              <a:t>az </a:t>
            </a:r>
            <a:r>
              <a:rPr lang="hu-HU" dirty="0">
                <a:latin typeface="+mj-lt"/>
              </a:rPr>
              <a:t>uniós intézményektől független, önálló jogi személyiséggel rendelkező szervek, amelyeket az uniós jog alapján, </a:t>
            </a:r>
            <a:r>
              <a:rPr lang="hu-HU" b="1" dirty="0">
                <a:latin typeface="+mj-lt"/>
              </a:rPr>
              <a:t>meghatározott feladatok elvégzése céljából hoztak létre</a:t>
            </a:r>
            <a:r>
              <a:rPr lang="hu-HU" dirty="0" smtClean="0">
                <a:latin typeface="+mj-lt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hu-HU" dirty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hu-HU" dirty="0" smtClean="0">
                <a:latin typeface="+mj-lt"/>
              </a:rPr>
              <a:t>Az Európai Unió ügynökségei és decentralizált szervei </a:t>
            </a:r>
            <a:r>
              <a:rPr lang="hu-HU" b="1" dirty="0" smtClean="0">
                <a:latin typeface="+mj-lt"/>
              </a:rPr>
              <a:t>kategóriákba sorolhatóak </a:t>
            </a:r>
            <a:r>
              <a:rPr lang="hu-HU" dirty="0" smtClean="0">
                <a:latin typeface="+mj-lt"/>
              </a:rPr>
              <a:t>létrejöttük ideje és funkciójuk alapján, valamint Szerződések rendszere szerint vannak: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Szabályozási ügynökségek és szervek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Végrehajtó ügynökségek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Euratom-ügynökségek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Pénzügyi felügyeleti szervek</a:t>
            </a:r>
          </a:p>
          <a:p>
            <a:pPr algn="just"/>
            <a:endParaRPr lang="hu-HU" dirty="0" smtClean="0">
              <a:latin typeface="+mj-lt"/>
            </a:endParaRPr>
          </a:p>
          <a:p>
            <a:pPr algn="just"/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3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0193" y="0"/>
            <a:ext cx="7772400" cy="1470025"/>
          </a:xfrm>
        </p:spPr>
        <p:txBody>
          <a:bodyPr/>
          <a:lstStyle/>
          <a:p>
            <a:r>
              <a:rPr lang="hu-HU" b="1" dirty="0" smtClean="0"/>
              <a:t>Az Unió tanácsadó szervei</a:t>
            </a:r>
            <a:endParaRPr lang="en-US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1916832"/>
            <a:ext cx="806489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A Európai Unió fontos szerepet betöltő hivatalai közül kiemelkedő fontosságúak a tanácsadó szervei.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 smtClean="0">
                <a:latin typeface="+mj-lt"/>
              </a:rPr>
              <a:t>A Gazdasági és Szociális Bizottság</a:t>
            </a:r>
            <a:r>
              <a:rPr lang="hu-HU" sz="2400" dirty="0" smtClean="0">
                <a:latin typeface="+mj-lt"/>
              </a:rPr>
              <a:t>, valamint a </a:t>
            </a:r>
            <a:r>
              <a:rPr lang="hu-HU" sz="2400" b="1" dirty="0" smtClean="0">
                <a:latin typeface="+mj-lt"/>
              </a:rPr>
              <a:t>Régiók Bizottsága </a:t>
            </a:r>
            <a:r>
              <a:rPr lang="hu-HU" sz="2400" dirty="0" smtClean="0">
                <a:latin typeface="+mj-lt"/>
              </a:rPr>
              <a:t>az Európai Parlamentet és a Tanácsot segíti.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+mj-lt"/>
              </a:rPr>
              <a:t>Kiemelkedő jelentőségű az Európai Beruházási Bank, amelyet az Európai Unió monetáris politikája fejezetnél bemutattunk.</a:t>
            </a:r>
            <a:endParaRPr lang="hu-H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8148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3200" b="1" dirty="0" smtClean="0"/>
              <a:t>Az Európai Unió hivatalai, ügynökségei, decentralizált szervei</a:t>
            </a:r>
            <a:endParaRPr lang="en-US" sz="3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611560" y="1700808"/>
            <a:ext cx="79208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Decentralizált ügynökségek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decentralizált </a:t>
            </a:r>
            <a:r>
              <a:rPr lang="hu-HU" sz="2000" dirty="0" smtClean="0">
                <a:latin typeface="+mj-lt"/>
              </a:rPr>
              <a:t>ügynökség közreműködnek </a:t>
            </a:r>
            <a:r>
              <a:rPr lang="hu-HU" sz="2000" dirty="0">
                <a:latin typeface="+mj-lt"/>
              </a:rPr>
              <a:t>az uniós szakpolitikák </a:t>
            </a:r>
            <a:r>
              <a:rPr lang="hu-HU" sz="2000" dirty="0" smtClean="0">
                <a:latin typeface="+mj-lt"/>
              </a:rPr>
              <a:t>végrehajtásában.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Technikai </a:t>
            </a:r>
            <a:r>
              <a:rPr lang="hu-HU" sz="2000" dirty="0">
                <a:latin typeface="+mj-lt"/>
              </a:rPr>
              <a:t>és tudományos szakértői </a:t>
            </a:r>
            <a:r>
              <a:rPr lang="hu-HU" sz="2000" dirty="0" smtClean="0">
                <a:latin typeface="+mj-lt"/>
              </a:rPr>
              <a:t>bázisuk segíti az </a:t>
            </a:r>
            <a:r>
              <a:rPr lang="hu-HU" sz="2000" dirty="0">
                <a:latin typeface="+mj-lt"/>
              </a:rPr>
              <a:t>EU és a tagállami kormányok közötti </a:t>
            </a:r>
            <a:r>
              <a:rPr lang="hu-HU" sz="2000" dirty="0" smtClean="0">
                <a:latin typeface="+mj-lt"/>
              </a:rPr>
              <a:t>együttműködést.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D</a:t>
            </a:r>
            <a:r>
              <a:rPr lang="hu-HU" sz="2000" dirty="0" smtClean="0">
                <a:latin typeface="+mj-lt"/>
              </a:rPr>
              <a:t>ecentralizált </a:t>
            </a:r>
            <a:r>
              <a:rPr lang="hu-HU" sz="2000" dirty="0" smtClean="0">
                <a:latin typeface="+mj-lt"/>
              </a:rPr>
              <a:t>ügynökségek EU-szerte működnek, </a:t>
            </a:r>
            <a:r>
              <a:rPr lang="hu-HU" sz="2000" dirty="0">
                <a:latin typeface="+mj-lt"/>
              </a:rPr>
              <a:t>melyek határozatlan időre jönnek létre</a:t>
            </a:r>
            <a:r>
              <a:rPr lang="hu-HU" sz="2000" dirty="0" smtClean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 smtClean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hu-HU" sz="2000" b="1" dirty="0">
                <a:latin typeface="+mj-lt"/>
              </a:rPr>
              <a:t>A közös biztonság- és védelempolitika keretében működő ügynökségek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Az ügynökségek létrehozásának célja a speciális </a:t>
            </a:r>
            <a:r>
              <a:rPr lang="hu-HU" sz="2000" dirty="0">
                <a:latin typeface="+mj-lt"/>
              </a:rPr>
              <a:t>technikai, tudományos és irányítási feladatok </a:t>
            </a:r>
            <a:r>
              <a:rPr lang="hu-HU" sz="2000" dirty="0" smtClean="0">
                <a:latin typeface="+mj-lt"/>
              </a:rPr>
              <a:t>végrehajtása, </a:t>
            </a:r>
            <a:r>
              <a:rPr lang="hu-HU" sz="2000" dirty="0">
                <a:latin typeface="+mj-lt"/>
              </a:rPr>
              <a:t>az Európai Unió közös biztonság- és védelempolitikájának keretében.</a:t>
            </a:r>
          </a:p>
          <a:p>
            <a:pPr algn="just"/>
            <a:endParaRPr lang="hu-HU" sz="2000" dirty="0">
              <a:latin typeface="+mj-lt"/>
            </a:endParaRPr>
          </a:p>
          <a:p>
            <a:pPr algn="just"/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9579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3200" b="1" dirty="0" smtClean="0"/>
              <a:t>Az Európai Unió hivatalai, ügynökségei, decentralizált szervei</a:t>
            </a:r>
            <a:endParaRPr lang="en-US" sz="3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971600" y="1700808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>
                <a:latin typeface="+mj-lt"/>
              </a:rPr>
              <a:t>Végrehajtó ügynökségek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végrehajtó </a:t>
            </a:r>
            <a:r>
              <a:rPr lang="hu-HU" sz="2000" dirty="0" smtClean="0">
                <a:latin typeface="+mj-lt"/>
              </a:rPr>
              <a:t>ügynökségeket az </a:t>
            </a:r>
            <a:r>
              <a:rPr lang="hu-HU" sz="2000" dirty="0">
                <a:latin typeface="+mj-lt"/>
              </a:rPr>
              <a:t>Európai Bizottság meghatározott időtartamra </a:t>
            </a:r>
            <a:r>
              <a:rPr lang="hu-HU" sz="2000" dirty="0" smtClean="0">
                <a:latin typeface="+mj-lt"/>
              </a:rPr>
              <a:t>hozza létre.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Ezek az ügynökségek irányítási </a:t>
            </a:r>
            <a:r>
              <a:rPr lang="hu-HU" sz="2000" dirty="0">
                <a:latin typeface="+mj-lt"/>
              </a:rPr>
              <a:t>feladatokat látnak el az uniós programok végrehajtásával kapcsolatban</a:t>
            </a:r>
            <a:r>
              <a:rPr lang="hu-HU" sz="2000" dirty="0" smtClean="0">
                <a:latin typeface="+mj-lt"/>
              </a:rPr>
              <a:t>.</a:t>
            </a:r>
          </a:p>
          <a:p>
            <a:pPr algn="just"/>
            <a:endParaRPr lang="hu-HU" sz="2000" dirty="0">
              <a:latin typeface="+mj-lt"/>
            </a:endParaRPr>
          </a:p>
          <a:p>
            <a:pPr algn="just"/>
            <a:r>
              <a:rPr lang="hu-HU" sz="2000" b="1" dirty="0" err="1">
                <a:latin typeface="+mj-lt"/>
              </a:rPr>
              <a:t>EURATOM-ügynökségek</a:t>
            </a:r>
            <a:r>
              <a:rPr lang="hu-HU" sz="2000" b="1" dirty="0">
                <a:latin typeface="+mj-lt"/>
              </a:rPr>
              <a:t> és </a:t>
            </a:r>
            <a:r>
              <a:rPr lang="hu-HU" sz="2000" b="1" dirty="0" err="1">
                <a:latin typeface="+mj-lt"/>
              </a:rPr>
              <a:t>-szervek</a:t>
            </a:r>
            <a:endParaRPr lang="hu-HU" sz="2000" b="1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Ezek az ügynökségek az </a:t>
            </a:r>
            <a:r>
              <a:rPr lang="hu-HU" sz="2000" dirty="0" err="1" smtClean="0">
                <a:latin typeface="+mj-lt"/>
              </a:rPr>
              <a:t>Euratom-Szerződés</a:t>
            </a:r>
            <a:r>
              <a:rPr lang="hu-HU" sz="2000" dirty="0" smtClean="0">
                <a:latin typeface="+mj-lt"/>
              </a:rPr>
              <a:t> </a:t>
            </a:r>
            <a:r>
              <a:rPr lang="hu-HU" sz="2000" dirty="0">
                <a:latin typeface="+mj-lt"/>
              </a:rPr>
              <a:t>célkitűzéseinek megvalósítását </a:t>
            </a:r>
            <a:r>
              <a:rPr lang="hu-HU" sz="2000" dirty="0" smtClean="0">
                <a:latin typeface="+mj-lt"/>
              </a:rPr>
              <a:t>segítik elő.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</a:t>
            </a:r>
            <a:r>
              <a:rPr lang="hu-HU" sz="2000" dirty="0" smtClean="0">
                <a:latin typeface="+mj-lt"/>
              </a:rPr>
              <a:t> célkitűzések közé tartozik a </a:t>
            </a:r>
            <a:r>
              <a:rPr lang="hu-HU" sz="2000" dirty="0">
                <a:latin typeface="+mj-lt"/>
              </a:rPr>
              <a:t>nukleáris energia békés célokra történő felhasználására irányuló tagállami kutatási programok összehangolása, az atomenergia felhasználásához szükséges ismeretek, infrastruktúra és finanszírozás biztosítása, továbbá gondoskodás arról, hogy az atomenergia-ellátás mennyiségileg megfelelő és biztonságos legyen</a:t>
            </a:r>
            <a:r>
              <a:rPr lang="hu-HU" sz="2000" dirty="0" smtClean="0">
                <a:latin typeface="+mj-lt"/>
              </a:rPr>
              <a:t>.</a:t>
            </a:r>
            <a:endParaRPr lang="hu-HU" sz="2000" dirty="0">
              <a:latin typeface="+mj-lt"/>
            </a:endParaRPr>
          </a:p>
          <a:p>
            <a:pPr algn="just"/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2590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3200" b="1" dirty="0"/>
              <a:t>Európai Unió Kiadóhivatala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412776"/>
            <a:ext cx="5069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latin typeface="+mj-lt"/>
              </a:rPr>
              <a:t>Az </a:t>
            </a:r>
            <a:r>
              <a:rPr lang="hu-HU" sz="2000" b="1" dirty="0">
                <a:latin typeface="+mj-lt"/>
              </a:rPr>
              <a:t>EU intézmények </a:t>
            </a:r>
            <a:r>
              <a:rPr lang="hu-HU" sz="2000" b="1" dirty="0" smtClean="0">
                <a:latin typeface="+mj-lt"/>
              </a:rPr>
              <a:t>kiadója</a:t>
            </a:r>
            <a:r>
              <a:rPr lang="hu-HU" sz="2000" dirty="0" smtClean="0">
                <a:latin typeface="+mj-lt"/>
              </a:rPr>
              <a:t>. Feladata</a:t>
            </a:r>
            <a:r>
              <a:rPr lang="hu-HU" sz="2000" dirty="0" smtClean="0">
                <a:latin typeface="+mj-lt"/>
              </a:rPr>
              <a:t> megalkotni és terjeszteni </a:t>
            </a:r>
            <a:r>
              <a:rPr lang="hu-HU" sz="2000" dirty="0">
                <a:latin typeface="+mj-lt"/>
              </a:rPr>
              <a:t>az </a:t>
            </a:r>
            <a:r>
              <a:rPr lang="hu-HU" sz="2000" dirty="0" smtClean="0">
                <a:latin typeface="+mj-lt"/>
              </a:rPr>
              <a:t>Európai Unió </a:t>
            </a:r>
            <a:r>
              <a:rPr lang="hu-HU" sz="2000" dirty="0">
                <a:latin typeface="+mj-lt"/>
              </a:rPr>
              <a:t>valamennyi hivatalos kiadványát papíron vagy digitális formában.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67" y="1412776"/>
            <a:ext cx="3055204" cy="254600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537104" y="3971363"/>
            <a:ext cx="3421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latin typeface="+mj-lt"/>
              </a:rPr>
              <a:t>Forrás: </a:t>
            </a:r>
            <a:r>
              <a:rPr lang="hu-HU" sz="1100" dirty="0">
                <a:latin typeface="+mj-lt"/>
                <a:hlinkClick r:id="rId3"/>
              </a:rPr>
              <a:t>https://op.europa.eu/hu/web/about-us/who-we-are</a:t>
            </a:r>
            <a:endParaRPr lang="hu-HU" sz="1100" dirty="0">
              <a:latin typeface="+mj-l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62855" y="2924944"/>
            <a:ext cx="4625301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b="1" dirty="0" smtClean="0">
                <a:latin typeface="+mj-lt"/>
              </a:rPr>
              <a:t>Székhelye:</a:t>
            </a:r>
            <a:r>
              <a:rPr lang="hu-HU" dirty="0">
                <a:latin typeface="+mj-lt"/>
              </a:rPr>
              <a:t> </a:t>
            </a:r>
            <a:r>
              <a:rPr lang="hu-HU" dirty="0" smtClean="0">
                <a:latin typeface="+mj-lt"/>
              </a:rPr>
              <a:t>Luxemburg</a:t>
            </a:r>
          </a:p>
          <a:p>
            <a:pPr algn="just">
              <a:spcAft>
                <a:spcPts val="600"/>
              </a:spcAft>
            </a:pPr>
            <a:r>
              <a:rPr lang="hu-HU" b="1" dirty="0" smtClean="0">
                <a:latin typeface="+mj-lt"/>
              </a:rPr>
              <a:t>Főigazgató: </a:t>
            </a:r>
            <a:r>
              <a:rPr lang="hu-HU" dirty="0" smtClean="0">
                <a:latin typeface="+mj-lt"/>
              </a:rPr>
              <a:t>Rudolf, </a:t>
            </a:r>
            <a:r>
              <a:rPr lang="hu-HU" dirty="0" err="1" smtClean="0">
                <a:latin typeface="+mj-lt"/>
              </a:rPr>
              <a:t>Strohmeier</a:t>
            </a:r>
            <a:r>
              <a:rPr lang="hu-HU" dirty="0" smtClean="0">
                <a:latin typeface="+mj-lt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hu-HU" b="1" dirty="0" smtClean="0">
                <a:latin typeface="+mj-lt"/>
              </a:rPr>
              <a:t>Vonatkozó jogszabály: </a:t>
            </a:r>
            <a:r>
              <a:rPr lang="hu-HU" dirty="0" smtClean="0">
                <a:latin typeface="+mj-lt"/>
              </a:rPr>
              <a:t>2009/496/EK Euratom határozat.</a:t>
            </a:r>
          </a:p>
          <a:p>
            <a:pPr algn="just">
              <a:spcAft>
                <a:spcPts val="600"/>
              </a:spcAft>
            </a:pPr>
            <a:r>
              <a:rPr lang="hu-HU" dirty="0" smtClean="0">
                <a:latin typeface="+mj-lt"/>
              </a:rPr>
              <a:t>A célcsoportját képezik az </a:t>
            </a:r>
            <a:r>
              <a:rPr lang="hu-HU" dirty="0">
                <a:latin typeface="+mj-lt"/>
              </a:rPr>
              <a:t>európai uniós intézmények szerzői osztályai (és más szervei), </a:t>
            </a:r>
            <a:r>
              <a:rPr lang="hu-HU" dirty="0" smtClean="0">
                <a:latin typeface="+mj-lt"/>
              </a:rPr>
              <a:t>az </a:t>
            </a:r>
            <a:r>
              <a:rPr lang="hu-HU" dirty="0">
                <a:latin typeface="+mj-lt"/>
              </a:rPr>
              <a:t>Európai Unió állampolgárai, illetve mindazok az emberek világszerte, akik érdeklődnek az európai ügyek iránt.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473" y="4232973"/>
            <a:ext cx="3640745" cy="247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15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3200" b="1" dirty="0"/>
              <a:t>Európai Unió Kiadóhivatala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412776"/>
            <a:ext cx="8352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+mj-lt"/>
              </a:rPr>
              <a:t>Fő tevékenysége</a:t>
            </a:r>
            <a:r>
              <a:rPr lang="hu-HU" sz="2000" dirty="0" smtClean="0">
                <a:latin typeface="+mj-lt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j</a:t>
            </a:r>
            <a:r>
              <a:rPr lang="hu-HU" sz="2000" dirty="0" smtClean="0">
                <a:latin typeface="+mj-lt"/>
              </a:rPr>
              <a:t>ogi és általános jellegű kiadványok készítése és terjesztése,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err="1">
                <a:latin typeface="+mj-lt"/>
              </a:rPr>
              <a:t>w</a:t>
            </a:r>
            <a:r>
              <a:rPr lang="hu-HU" sz="2000" dirty="0" err="1" smtClean="0">
                <a:latin typeface="+mj-lt"/>
              </a:rPr>
              <a:t>ebhelyek</a:t>
            </a:r>
            <a:r>
              <a:rPr lang="hu-HU" sz="2000" dirty="0" smtClean="0">
                <a:latin typeface="+mj-lt"/>
              </a:rPr>
              <a:t> üzemeltetése,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</a:t>
            </a:r>
            <a:r>
              <a:rPr lang="hu-HU" sz="2000" dirty="0" smtClean="0">
                <a:latin typeface="+mj-lt"/>
              </a:rPr>
              <a:t>z EU intézményei és szervei által létrehozott tartalmak megőrzése,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2013. július 1-től készíti és teszi közzé az EU hivatalos nyelvein az Európai Unió Hivatalos lapját, amely naponta jelenik meg,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s</a:t>
            </a:r>
            <a:r>
              <a:rPr lang="hu-HU" sz="2000" dirty="0" smtClean="0">
                <a:latin typeface="+mj-lt"/>
              </a:rPr>
              <a:t>zámos papíralapú és elektronikus formátumú kiadványt készít az Európai Unió különböző szakpolitikáiról.</a:t>
            </a:r>
          </a:p>
          <a:p>
            <a:r>
              <a:rPr lang="hu-HU" sz="2000" b="1" dirty="0" smtClean="0">
                <a:latin typeface="+mj-lt"/>
              </a:rPr>
              <a:t>Üzemelteti</a:t>
            </a:r>
            <a:r>
              <a:rPr lang="hu-HU" sz="2000" dirty="0" smtClean="0">
                <a:latin typeface="+mj-lt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Az </a:t>
            </a:r>
            <a:r>
              <a:rPr lang="hu-HU" sz="2000" b="1" dirty="0" err="1" smtClean="0">
                <a:latin typeface="+mj-lt"/>
              </a:rPr>
              <a:t>EUR-Lexet</a:t>
            </a:r>
            <a:r>
              <a:rPr lang="hu-HU" sz="2000" dirty="0" smtClean="0">
                <a:latin typeface="+mj-lt"/>
              </a:rPr>
              <a:t>, amely ingyenes hozzáférést biztosít a teljes európai uniós joganyaghoz (</a:t>
            </a:r>
            <a:r>
              <a:rPr lang="hu-HU" sz="2000" dirty="0">
                <a:latin typeface="+mj-lt"/>
                <a:hlinkClick r:id="rId2"/>
              </a:rPr>
              <a:t>https://</a:t>
            </a:r>
            <a:r>
              <a:rPr lang="hu-HU" sz="2000" dirty="0" smtClean="0">
                <a:latin typeface="+mj-lt"/>
                <a:hlinkClick r:id="rId2"/>
              </a:rPr>
              <a:t>eur-lex.europa.eu/homepage.html?locale=hu</a:t>
            </a:r>
            <a:r>
              <a:rPr lang="hu-HU" sz="2000" dirty="0" smtClean="0">
                <a:latin typeface="+mj-lt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Az </a:t>
            </a:r>
            <a:r>
              <a:rPr lang="hu-HU" sz="2000" b="1" dirty="0" smtClean="0">
                <a:latin typeface="+mj-lt"/>
              </a:rPr>
              <a:t>EU </a:t>
            </a:r>
            <a:r>
              <a:rPr lang="hu-HU" sz="2000" b="1" dirty="0" err="1" smtClean="0">
                <a:latin typeface="+mj-lt"/>
              </a:rPr>
              <a:t>Bookshop-ot</a:t>
            </a:r>
            <a:r>
              <a:rPr lang="hu-HU" sz="2000" dirty="0" smtClean="0">
                <a:latin typeface="+mj-lt"/>
              </a:rPr>
              <a:t>, amely az Európai Unió intézményei és egyéb szervei által készített kiadványokat tartalmazó online könyvtár és könyvesbolt (</a:t>
            </a:r>
            <a:r>
              <a:rPr lang="hu-HU" sz="2000" dirty="0">
                <a:latin typeface="+mj-lt"/>
                <a:hlinkClick r:id="rId3"/>
              </a:rPr>
              <a:t>https://</a:t>
            </a:r>
            <a:r>
              <a:rPr lang="hu-HU" sz="2000" dirty="0" smtClean="0">
                <a:latin typeface="+mj-lt"/>
                <a:hlinkClick r:id="rId3"/>
              </a:rPr>
              <a:t>op.europa.eu/hu/web/general-publications/publications</a:t>
            </a:r>
            <a:r>
              <a:rPr lang="hu-HU" sz="2000" dirty="0" smtClean="0">
                <a:latin typeface="+mj-lt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</a:t>
            </a:r>
            <a:r>
              <a:rPr lang="hu-HU" sz="2000" b="1" dirty="0" err="1" smtClean="0">
                <a:latin typeface="+mj-lt"/>
              </a:rPr>
              <a:t>TED</a:t>
            </a:r>
            <a:r>
              <a:rPr lang="hu-HU" sz="2000" dirty="0" err="1" smtClean="0">
                <a:latin typeface="+mj-lt"/>
              </a:rPr>
              <a:t>-et</a:t>
            </a:r>
            <a:r>
              <a:rPr lang="hu-HU" sz="2000" dirty="0" smtClean="0">
                <a:latin typeface="+mj-lt"/>
              </a:rPr>
              <a:t>, amely az Európai Unió Közbeszerzési Értesítője és online változatban jeleníti meg az uniós közbeszerzési hirdetményeket(</a:t>
            </a:r>
            <a:r>
              <a:rPr lang="hu-HU" sz="2000" dirty="0">
                <a:latin typeface="+mj-lt"/>
                <a:hlinkClick r:id="rId4"/>
              </a:rPr>
              <a:t>https://</a:t>
            </a:r>
            <a:r>
              <a:rPr lang="hu-HU" sz="2000" dirty="0" smtClean="0">
                <a:latin typeface="+mj-lt"/>
                <a:hlinkClick r:id="rId4"/>
              </a:rPr>
              <a:t>ted.europa.eu/TED/browse/browseByMap.do</a:t>
            </a:r>
            <a:r>
              <a:rPr lang="hu-HU" sz="2000" dirty="0" smtClean="0">
                <a:latin typeface="+mj-lt"/>
              </a:rPr>
              <a:t>).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4449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11560" y="1582341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+mj-lt"/>
              </a:rPr>
              <a:t>A hálózatbiztonsági vészhelyzeteket elhárító csoport </a:t>
            </a:r>
            <a:r>
              <a:rPr lang="hu-HU" sz="2000" b="1" dirty="0">
                <a:latin typeface="+mj-lt"/>
              </a:rPr>
              <a:t>2012 szeptemberétől </a:t>
            </a:r>
            <a:r>
              <a:rPr lang="hu-HU" sz="2000" dirty="0">
                <a:latin typeface="+mj-lt"/>
              </a:rPr>
              <a:t>működik teljes kapacitással.</a:t>
            </a:r>
          </a:p>
          <a:p>
            <a:pPr algn="just"/>
            <a:r>
              <a:rPr lang="hu-HU" sz="2000" dirty="0">
                <a:latin typeface="+mj-lt"/>
              </a:rPr>
              <a:t>A </a:t>
            </a:r>
            <a:r>
              <a:rPr lang="hu-HU" sz="2000" b="1" dirty="0">
                <a:latin typeface="+mj-lt"/>
              </a:rPr>
              <a:t>CERT </a:t>
            </a:r>
            <a:r>
              <a:rPr lang="hu-HU" sz="2000" b="1" dirty="0" smtClean="0">
                <a:latin typeface="+mj-lt"/>
              </a:rPr>
              <a:t>feladata</a:t>
            </a:r>
            <a:r>
              <a:rPr lang="hu-HU" sz="2000" dirty="0" smtClean="0">
                <a:latin typeface="+mj-lt"/>
              </a:rPr>
              <a:t>, </a:t>
            </a:r>
            <a:r>
              <a:rPr lang="hu-HU" sz="2000" dirty="0">
                <a:latin typeface="+mj-lt"/>
              </a:rPr>
              <a:t>hogy </a:t>
            </a:r>
            <a:r>
              <a:rPr lang="hu-HU" sz="2000" dirty="0" smtClean="0">
                <a:latin typeface="+mj-lt"/>
              </a:rPr>
              <a:t>elhárítsa az </a:t>
            </a:r>
            <a:r>
              <a:rPr lang="hu-HU" sz="2000" dirty="0">
                <a:latin typeface="+mj-lt"/>
              </a:rPr>
              <a:t>Európai Unió intézményeinek számítógépes rendszereit érintő fenyegetéseket. </a:t>
            </a:r>
            <a:endParaRPr lang="hu-HU" sz="2000" dirty="0" smtClean="0">
              <a:latin typeface="+mj-lt"/>
            </a:endParaRPr>
          </a:p>
          <a:p>
            <a:pPr algn="just"/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CERT támogatja az </a:t>
            </a:r>
            <a:r>
              <a:rPr lang="hu-HU" sz="2000" b="1" dirty="0">
                <a:latin typeface="+mj-lt"/>
              </a:rPr>
              <a:t>EU-intézmények számítástechnikai biztonsági csoportjainak munkáját</a:t>
            </a:r>
            <a:r>
              <a:rPr lang="hu-HU" sz="2000" dirty="0">
                <a:latin typeface="+mj-lt"/>
              </a:rPr>
              <a:t>, és szoros kapcsolatot tart fenn a tagállamok közszférájában hasonló feladatokat ellátó szervekkel</a:t>
            </a:r>
            <a:r>
              <a:rPr lang="hu-HU" sz="2000" dirty="0" smtClean="0">
                <a:latin typeface="+mj-lt"/>
              </a:rPr>
              <a:t>.</a:t>
            </a:r>
          </a:p>
          <a:p>
            <a:pPr algn="just"/>
            <a:r>
              <a:rPr lang="hu-HU" sz="2000" b="1" dirty="0" smtClean="0">
                <a:latin typeface="+mj-lt"/>
              </a:rPr>
              <a:t>Székhelye: </a:t>
            </a:r>
            <a:r>
              <a:rPr lang="hu-HU" sz="2000" dirty="0" smtClean="0">
                <a:latin typeface="+mj-lt"/>
              </a:rPr>
              <a:t>Brüsszel</a:t>
            </a:r>
          </a:p>
          <a:p>
            <a:pPr algn="just"/>
            <a:r>
              <a:rPr lang="hu-HU" sz="2000" b="1" dirty="0" smtClean="0">
                <a:latin typeface="+mj-lt"/>
              </a:rPr>
              <a:t>Vezető</a:t>
            </a:r>
            <a:r>
              <a:rPr lang="hu-HU" sz="2000" b="1" dirty="0">
                <a:latin typeface="+mj-lt"/>
              </a:rPr>
              <a:t>: </a:t>
            </a:r>
            <a:r>
              <a:rPr lang="hu-HU" sz="2000" dirty="0" err="1">
                <a:latin typeface="+mj-lt"/>
              </a:rPr>
              <a:t>Saad</a:t>
            </a:r>
            <a:r>
              <a:rPr lang="hu-HU" sz="2000" dirty="0">
                <a:latin typeface="+mj-lt"/>
              </a:rPr>
              <a:t> </a:t>
            </a:r>
            <a:r>
              <a:rPr lang="hu-HU" sz="2000" dirty="0" err="1" smtClean="0">
                <a:latin typeface="+mj-lt"/>
              </a:rPr>
              <a:t>Kadhi</a:t>
            </a:r>
            <a:endParaRPr lang="hu-HU" sz="2000" dirty="0">
              <a:latin typeface="+mj-lt"/>
            </a:endParaRPr>
          </a:p>
          <a:p>
            <a:pPr algn="just"/>
            <a:r>
              <a:rPr lang="hu-HU" sz="2000" dirty="0">
                <a:latin typeface="+mj-lt"/>
              </a:rPr>
              <a:t> 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016754" y="6404954"/>
            <a:ext cx="2659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latin typeface="+mj-lt"/>
              </a:rPr>
              <a:t>Forrás: </a:t>
            </a:r>
            <a:r>
              <a:rPr lang="hu-HU" sz="1100" dirty="0">
                <a:latin typeface="+mj-lt"/>
                <a:hlinkClick r:id="rId2"/>
              </a:rPr>
              <a:t>https://be.linkedin.com/in/saadkadhi</a:t>
            </a:r>
            <a:endParaRPr lang="hu-HU" sz="1100" dirty="0">
              <a:latin typeface="+mj-lt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42" y="3789040"/>
            <a:ext cx="2615914" cy="261591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42009"/>
            <a:ext cx="5040560" cy="10407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11560" y="5582772"/>
            <a:ext cx="14237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" dirty="0" smtClean="0"/>
              <a:t>Forrás: </a:t>
            </a:r>
            <a:r>
              <a:rPr lang="hu-HU" sz="600" dirty="0"/>
              <a:t>https://</a:t>
            </a:r>
            <a:r>
              <a:rPr lang="hu-HU" sz="600" dirty="0" smtClean="0"/>
              <a:t>www.enisa.europa.eu</a:t>
            </a:r>
            <a:endParaRPr lang="hu-HU" sz="6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71600" y="0"/>
            <a:ext cx="8096944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sz="3200" b="1" dirty="0" smtClean="0"/>
              <a:t>A számítógépes vészhelyzet elhárító csoport </a:t>
            </a:r>
            <a:br>
              <a:rPr lang="hu-HU" sz="3200" b="1" dirty="0" smtClean="0"/>
            </a:br>
            <a:r>
              <a:rPr lang="hu-HU" sz="3200" b="1" dirty="0" smtClean="0"/>
              <a:t>- CERT -</a:t>
            </a:r>
            <a:br>
              <a:rPr lang="hu-HU" sz="3200" b="1" dirty="0" smtClean="0"/>
            </a:br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2132081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8096944" cy="1470025"/>
          </a:xfrm>
        </p:spPr>
        <p:txBody>
          <a:bodyPr/>
          <a:lstStyle/>
          <a:p>
            <a:r>
              <a:rPr lang="hu-HU" sz="3200" b="1" dirty="0"/>
              <a:t>A számítógépes vészhelyzet elhárító csoport </a:t>
            </a:r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b="1" dirty="0" smtClean="0"/>
              <a:t>- CERT -</a:t>
            </a:r>
            <a:r>
              <a:rPr lang="hu-HU" sz="3200" b="1" dirty="0"/>
              <a:t/>
            </a:r>
            <a:br>
              <a:rPr lang="hu-HU" sz="3200" b="1" dirty="0"/>
            </a:br>
            <a:endParaRPr lang="hu-HU" sz="1200" b="1" dirty="0"/>
          </a:p>
        </p:txBody>
      </p:sp>
      <p:sp>
        <p:nvSpPr>
          <p:cNvPr id="3" name="Téglalap 2"/>
          <p:cNvSpPr/>
          <p:nvPr/>
        </p:nvSpPr>
        <p:spPr>
          <a:xfrm>
            <a:off x="179512" y="1700808"/>
            <a:ext cx="850713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A </a:t>
            </a:r>
            <a:r>
              <a:rPr lang="hu-HU" sz="2000" b="1" dirty="0">
                <a:latin typeface="+mj-lt"/>
              </a:rPr>
              <a:t>csoport az EU főbb </a:t>
            </a:r>
            <a:r>
              <a:rPr lang="hu-HU" sz="2000" b="1" dirty="0" smtClean="0">
                <a:latin typeface="+mj-lt"/>
              </a:rPr>
              <a:t>intézményeinek</a:t>
            </a:r>
            <a:r>
              <a:rPr lang="hu-HU" sz="2000" dirty="0" smtClean="0">
                <a:latin typeface="+mj-lt"/>
              </a:rPr>
              <a:t>, így az </a:t>
            </a:r>
            <a:r>
              <a:rPr lang="hu-HU" sz="2000" dirty="0">
                <a:latin typeface="+mj-lt"/>
              </a:rPr>
              <a:t>Európai Bizottság, a Tanács Főtitkársága, az Európai Parlament, a Régiók Bizottsága, a Gazdasági és Szociális </a:t>
            </a:r>
            <a:r>
              <a:rPr lang="hu-HU" sz="2000" dirty="0" smtClean="0">
                <a:latin typeface="+mj-lt"/>
              </a:rPr>
              <a:t>Bizottság </a:t>
            </a:r>
            <a:r>
              <a:rPr lang="hu-HU" sz="2000" b="1" dirty="0">
                <a:latin typeface="+mj-lt"/>
              </a:rPr>
              <a:t>informatikai biztonsági szakértőiből áll</a:t>
            </a:r>
            <a:r>
              <a:rPr lang="hu-HU" sz="2000" dirty="0">
                <a:latin typeface="+mj-lt"/>
              </a:rPr>
              <a:t>. 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E</a:t>
            </a:r>
            <a:r>
              <a:rPr lang="hu-HU" sz="2000" b="1" dirty="0" smtClean="0">
                <a:latin typeface="+mj-lt"/>
              </a:rPr>
              <a:t>gyüttműködik </a:t>
            </a:r>
            <a:r>
              <a:rPr lang="hu-HU" sz="2000" b="1" dirty="0">
                <a:latin typeface="+mj-lt"/>
              </a:rPr>
              <a:t>a többi </a:t>
            </a:r>
            <a:r>
              <a:rPr lang="hu-HU" sz="2000" b="1" dirty="0" err="1">
                <a:latin typeface="+mj-lt"/>
              </a:rPr>
              <a:t>CERT-sel</a:t>
            </a:r>
            <a:r>
              <a:rPr lang="hu-HU" sz="2000" b="1" dirty="0">
                <a:latin typeface="+mj-lt"/>
              </a:rPr>
              <a:t> </a:t>
            </a:r>
            <a:r>
              <a:rPr lang="hu-HU" sz="2000" dirty="0">
                <a:latin typeface="+mj-lt"/>
              </a:rPr>
              <a:t>a tagállamokban és azon túl, valamint a speciális informatikai biztonsági társaságokkal</a:t>
            </a:r>
            <a:r>
              <a:rPr lang="hu-HU" sz="2000" dirty="0" smtClean="0">
                <a:latin typeface="+mj-lt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elmúlt években </a:t>
            </a:r>
            <a:r>
              <a:rPr lang="hu-HU" sz="2000" b="1" dirty="0" smtClean="0">
                <a:latin typeface="+mj-lt"/>
              </a:rPr>
              <a:t>úgy a </a:t>
            </a:r>
            <a:r>
              <a:rPr lang="hu-HU" sz="2000" b="1" dirty="0">
                <a:latin typeface="+mj-lt"/>
              </a:rPr>
              <a:t>magán</a:t>
            </a:r>
            <a:r>
              <a:rPr lang="hu-HU" sz="2000" dirty="0">
                <a:latin typeface="+mj-lt"/>
              </a:rPr>
              <a:t>, </a:t>
            </a:r>
            <a:r>
              <a:rPr lang="hu-HU" sz="2000" b="1" dirty="0">
                <a:latin typeface="+mj-lt"/>
              </a:rPr>
              <a:t>mind az állami </a:t>
            </a:r>
            <a:r>
              <a:rPr lang="hu-HU" sz="2000" b="1" dirty="0" smtClean="0">
                <a:latin typeface="+mj-lt"/>
              </a:rPr>
              <a:t>szektorban a</a:t>
            </a:r>
            <a:r>
              <a:rPr lang="hu-HU" sz="2000" dirty="0" smtClean="0">
                <a:latin typeface="+mj-lt"/>
              </a:rPr>
              <a:t> </a:t>
            </a:r>
            <a:r>
              <a:rPr lang="hu-HU" sz="2000" b="1" dirty="0" err="1">
                <a:latin typeface="+mj-lt"/>
              </a:rPr>
              <a:t>CERT-eket</a:t>
            </a:r>
            <a:r>
              <a:rPr lang="hu-HU" sz="2000" b="1" dirty="0">
                <a:latin typeface="+mj-lt"/>
              </a:rPr>
              <a:t> fejlesztették </a:t>
            </a:r>
            <a:r>
              <a:rPr lang="hu-HU" sz="2000" b="1" dirty="0" smtClean="0">
                <a:latin typeface="+mj-lt"/>
              </a:rPr>
              <a:t>ki</a:t>
            </a:r>
            <a:r>
              <a:rPr lang="hu-HU" sz="2000" dirty="0" smtClean="0">
                <a:latin typeface="+mj-lt"/>
              </a:rPr>
              <a:t>, </a:t>
            </a:r>
            <a:r>
              <a:rPr lang="hu-HU" sz="2000" dirty="0">
                <a:latin typeface="+mj-lt"/>
              </a:rPr>
              <a:t>mint az internethez csatlakoztatott </a:t>
            </a:r>
            <a:r>
              <a:rPr lang="hu-HU" sz="2000" dirty="0" err="1">
                <a:latin typeface="+mj-lt"/>
              </a:rPr>
              <a:t>kibertekspert-kiscsoportok</a:t>
            </a:r>
            <a:r>
              <a:rPr lang="hu-HU" sz="2000" dirty="0">
                <a:latin typeface="+mj-lt"/>
              </a:rPr>
              <a:t>, amelyek hatékonyan és eredményesen tudnak reagálni az </a:t>
            </a:r>
            <a:r>
              <a:rPr lang="hu-HU" sz="2000" b="1" dirty="0">
                <a:latin typeface="+mj-lt"/>
              </a:rPr>
              <a:t>információbiztonsági eseményekre </a:t>
            </a:r>
            <a:r>
              <a:rPr lang="hu-HU" sz="2000" dirty="0">
                <a:latin typeface="+mj-lt"/>
              </a:rPr>
              <a:t>és az </a:t>
            </a:r>
            <a:r>
              <a:rPr lang="hu-HU" sz="2000" b="1" dirty="0">
                <a:latin typeface="+mj-lt"/>
              </a:rPr>
              <a:t>internetes fenyegetésekre</a:t>
            </a:r>
            <a:r>
              <a:rPr lang="hu-HU" sz="2000" dirty="0">
                <a:latin typeface="+mj-lt"/>
              </a:rPr>
              <a:t>, gyakran a nap 24 órájában, a hét minden </a:t>
            </a:r>
            <a:r>
              <a:rPr lang="hu-HU" sz="2000" dirty="0" smtClean="0">
                <a:latin typeface="+mj-lt"/>
              </a:rPr>
              <a:t>napján</a:t>
            </a:r>
            <a:r>
              <a:rPr lang="hu-HU" sz="2000" dirty="0">
                <a:latin typeface="+mj-lt"/>
              </a:rPr>
              <a:t>.</a:t>
            </a:r>
            <a:br>
              <a:rPr lang="hu-HU" sz="2000" dirty="0">
                <a:latin typeface="+mj-lt"/>
              </a:rPr>
            </a:br>
            <a:r>
              <a:rPr lang="hu-HU" sz="2000" dirty="0">
                <a:latin typeface="+mj-lt"/>
              </a:rPr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983359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5" y="0"/>
            <a:ext cx="7703251" cy="1143000"/>
          </a:xfrm>
        </p:spPr>
        <p:txBody>
          <a:bodyPr/>
          <a:lstStyle/>
          <a:p>
            <a:r>
              <a:rPr lang="hu-HU" sz="2800" b="1" dirty="0" smtClean="0"/>
              <a:t>Európai Személyzeti Felvételi Hivatal </a:t>
            </a:r>
            <a:br>
              <a:rPr lang="hu-HU" sz="2800" b="1" dirty="0" smtClean="0"/>
            </a:br>
            <a:r>
              <a:rPr lang="hu-HU" sz="2800" b="1" dirty="0" smtClean="0"/>
              <a:t>- EPSO -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pPr algn="just"/>
            <a:r>
              <a:rPr lang="hu-HU" sz="1800" dirty="0" smtClean="0"/>
              <a:t>2003 óta működik </a:t>
            </a:r>
            <a:r>
              <a:rPr lang="hu-HU" sz="1800" b="1" dirty="0" smtClean="0"/>
              <a:t>Brüsszelben</a:t>
            </a:r>
            <a:r>
              <a:rPr lang="hu-HU" sz="1800" dirty="0" smtClean="0"/>
              <a:t>.</a:t>
            </a:r>
          </a:p>
          <a:p>
            <a:pPr algn="just"/>
            <a:r>
              <a:rPr lang="hu-HU" sz="1800" dirty="0" smtClean="0"/>
              <a:t>Feladata az EU intézményei számára </a:t>
            </a:r>
            <a:r>
              <a:rPr lang="hu-HU" sz="1800" b="1" dirty="0" smtClean="0"/>
              <a:t>magasan kvalifikált munkaerő toborzása</a:t>
            </a:r>
            <a:r>
              <a:rPr lang="hu-HU" sz="1800" dirty="0" smtClean="0"/>
              <a:t>.</a:t>
            </a:r>
          </a:p>
          <a:p>
            <a:pPr algn="just"/>
            <a:r>
              <a:rPr lang="hu-HU" sz="1800" dirty="0" smtClean="0"/>
              <a:t>A </a:t>
            </a:r>
            <a:r>
              <a:rPr lang="hu-HU" sz="1800" b="1" dirty="0" smtClean="0"/>
              <a:t>megüresedett pozíciókat </a:t>
            </a:r>
            <a:r>
              <a:rPr lang="hu-HU" sz="1800" dirty="0" smtClean="0"/>
              <a:t>nyílt versenyvizsgákon pályáztatják. </a:t>
            </a:r>
          </a:p>
          <a:p>
            <a:pPr algn="just"/>
            <a:r>
              <a:rPr lang="hu-HU" sz="1800" dirty="0" smtClean="0"/>
              <a:t>Az </a:t>
            </a:r>
            <a:r>
              <a:rPr lang="hu-HU" sz="1800" b="1" dirty="0" smtClean="0"/>
              <a:t>aktuális pályázati lehetőségekről </a:t>
            </a:r>
            <a:r>
              <a:rPr lang="hu-HU" sz="1800" dirty="0" smtClean="0"/>
              <a:t>az EPSO honlapja és a tagállamok sajtója egyaránt tájékoztatást nyújt.</a:t>
            </a:r>
          </a:p>
          <a:p>
            <a:pPr algn="just"/>
            <a:r>
              <a:rPr lang="hu-HU" sz="1800" dirty="0" smtClean="0"/>
              <a:t>A versenyvizsgák angol, német és francia nyelven zajlanak. </a:t>
            </a:r>
          </a:p>
          <a:p>
            <a:pPr algn="just"/>
            <a:r>
              <a:rPr lang="hu-HU" sz="1800" dirty="0" smtClean="0"/>
              <a:t>A pozíciók </a:t>
            </a:r>
            <a:r>
              <a:rPr lang="hu-HU" sz="1800" b="1" dirty="0" smtClean="0"/>
              <a:t>A, B, C, D rangsorolást </a:t>
            </a:r>
            <a:r>
              <a:rPr lang="hu-HU" sz="1800" dirty="0" smtClean="0"/>
              <a:t>kapnak a betöltésükhöz szükséges képzettségi szint, felkészültség, készségek és munkatapasztalat alapján. </a:t>
            </a:r>
          </a:p>
          <a:p>
            <a:pPr marL="0" indent="0" algn="just">
              <a:buNone/>
            </a:pPr>
            <a:r>
              <a:rPr lang="hu-HU" sz="1800" dirty="0" smtClean="0"/>
              <a:t> </a:t>
            </a:r>
            <a:endParaRPr 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3239311" cy="323931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164928" y="5013756"/>
            <a:ext cx="27991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 smtClean="0"/>
              <a:t>Forrás: </a:t>
            </a:r>
            <a:r>
              <a:rPr lang="hu-HU" sz="800" dirty="0">
                <a:hlinkClick r:id="rId3"/>
              </a:rPr>
              <a:t>https://be.linkedin.com/in/gilles-guillard-b95508b6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296172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5" y="0"/>
            <a:ext cx="7703251" cy="1143000"/>
          </a:xfrm>
        </p:spPr>
        <p:txBody>
          <a:bodyPr/>
          <a:lstStyle/>
          <a:p>
            <a:r>
              <a:rPr lang="hu-HU" sz="2800" b="1" dirty="0" smtClean="0"/>
              <a:t>Európai Személyzeti Felvételi Hivatal </a:t>
            </a:r>
            <a:br>
              <a:rPr lang="hu-HU" sz="2800" b="1" dirty="0" smtClean="0"/>
            </a:br>
            <a:r>
              <a:rPr lang="hu-HU" sz="2800" b="1" dirty="0" smtClean="0"/>
              <a:t>- EPSO -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484984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hu-HU" sz="1800" b="1" dirty="0" smtClean="0"/>
              <a:t>A kategória: </a:t>
            </a:r>
            <a:r>
              <a:rPr lang="hu-HU" sz="1800" dirty="0" smtClean="0"/>
              <a:t>diplomások számára meghirdetett pozíciók, amelyek zöme az adminisztrációban és a menedzsmentben található. Az A kategória további 8 alkategóriára bomlik, amelyek közül az A8-as pályakezdő pozíciótól csökkenő sorrendben rangsorolják a komolyabb tapasztalatot igénylő állásokat.</a:t>
            </a:r>
          </a:p>
          <a:p>
            <a:pPr algn="just">
              <a:spcAft>
                <a:spcPts val="600"/>
              </a:spcAft>
            </a:pPr>
            <a:r>
              <a:rPr lang="hu-HU" sz="1800" b="1" dirty="0" smtClean="0"/>
              <a:t>B kategória: </a:t>
            </a:r>
            <a:r>
              <a:rPr lang="hu-HU" sz="1800" dirty="0" smtClean="0"/>
              <a:t>a középfokú végzettséggel és minimum 2 éves szakmai tapasztalattal betölthető pozíciók rangsorolása. Szerepük a végrehajtás és az adatszolgáltatás területén van (pályázatok, költségvetési ügyek, vámkezelés, IT stb.)</a:t>
            </a:r>
          </a:p>
          <a:p>
            <a:pPr algn="just">
              <a:spcAft>
                <a:spcPts val="600"/>
              </a:spcAft>
            </a:pPr>
            <a:r>
              <a:rPr lang="hu-HU" sz="1800" b="1" dirty="0" smtClean="0"/>
              <a:t>C kategória: </a:t>
            </a:r>
            <a:r>
              <a:rPr lang="hu-HU" sz="1800" dirty="0" smtClean="0"/>
              <a:t>középfokú végzettséggel betölthető adminisztratív és titkári állások. Egyes pozíciókhoz több éves szakmai tapasztalatot és szakképesítést is kérhetnek. Munkájukat a </a:t>
            </a:r>
            <a:r>
              <a:rPr lang="hu-HU" sz="1800" b="1" dirty="0" smtClean="0"/>
              <a:t>D kategóriás állomány segíti</a:t>
            </a:r>
            <a:r>
              <a:rPr lang="hu-HU" sz="1800" dirty="0" smtClean="0"/>
              <a:t>, akik kétkezi és támogató munkát végeznek.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479138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3200" b="1" dirty="0" smtClean="0"/>
              <a:t>Európai Közigazgatási Iskola </a:t>
            </a:r>
            <a:br>
              <a:rPr lang="hu-HU" sz="3200" b="1" dirty="0" smtClean="0"/>
            </a:br>
            <a:r>
              <a:rPr lang="hu-HU" sz="3200" b="1" dirty="0" smtClean="0"/>
              <a:t>- EKI -</a:t>
            </a:r>
            <a:endParaRPr lang="hu-HU" sz="3200" b="1" dirty="0"/>
          </a:p>
        </p:txBody>
      </p:sp>
      <p:sp>
        <p:nvSpPr>
          <p:cNvPr id="4" name="Téglalap 3"/>
          <p:cNvSpPr/>
          <p:nvPr/>
        </p:nvSpPr>
        <p:spPr>
          <a:xfrm>
            <a:off x="476785" y="1591063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2005-ben hozták létre az </a:t>
            </a:r>
            <a:r>
              <a:rPr lang="hu-HU" sz="2000" b="1" dirty="0">
                <a:latin typeface="+mj-lt"/>
              </a:rPr>
              <a:t>Európai Személyzeti Felvételi Hivatalhoz </a:t>
            </a:r>
            <a:r>
              <a:rPr lang="hu-HU" sz="2000" dirty="0">
                <a:latin typeface="+mj-lt"/>
              </a:rPr>
              <a:t>(EPSO) kapcsolódóan.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</a:t>
            </a:r>
            <a:r>
              <a:rPr lang="hu-HU" sz="2000" b="1" dirty="0">
                <a:latin typeface="+mj-lt"/>
              </a:rPr>
              <a:t>EPSO igazgatótanácsa </a:t>
            </a:r>
            <a:r>
              <a:rPr lang="hu-HU" sz="2000" dirty="0">
                <a:latin typeface="+mj-lt"/>
              </a:rPr>
              <a:t>az EKI igazgatótanácsaként jár el.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</a:t>
            </a:r>
            <a:r>
              <a:rPr lang="hu-HU" sz="2000" b="1" dirty="0">
                <a:latin typeface="+mj-lt"/>
              </a:rPr>
              <a:t>EPSO vezetője </a:t>
            </a:r>
            <a:r>
              <a:rPr lang="hu-HU" sz="2000" dirty="0">
                <a:latin typeface="+mj-lt"/>
              </a:rPr>
              <a:t>egyben az EKI vezetője is, ő nevezi ki a személyzet tagjait.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EKI költségvetése az EPSO költségvetéséhez tartozik.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Az igazgatótanács dönt az EKI működéséről, struktúrájáról, költségvetéséről, munkaprogramjáról, valamint a képzésekre kiszabott díjakról.</a:t>
            </a:r>
          </a:p>
        </p:txBody>
      </p:sp>
    </p:spTree>
    <p:extLst>
      <p:ext uri="{BB962C8B-B14F-4D97-AF65-F5344CB8AC3E}">
        <p14:creationId xmlns:p14="http://schemas.microsoft.com/office/powerpoint/2010/main" val="779441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hu-HU" sz="3200" b="1" dirty="0" smtClean="0"/>
              <a:t>Európai Közigazgatási Iskola </a:t>
            </a:r>
            <a:br>
              <a:rPr lang="hu-HU" sz="3200" b="1" dirty="0" smtClean="0"/>
            </a:br>
            <a:r>
              <a:rPr lang="hu-HU" sz="3200" b="1" dirty="0" smtClean="0"/>
              <a:t>- EKI -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hu-HU" sz="1800" b="1" dirty="0" smtClean="0"/>
              <a:t>Az EKI célja</a:t>
            </a:r>
            <a:r>
              <a:rPr lang="hu-HU" sz="1800" dirty="0" smtClean="0"/>
              <a:t>, hogy az európai aláíró szerveknél olyan emberek dolgozzanak, akik az egységes európai értékeket mentén gondolkodnak és látják el feladataikat.</a:t>
            </a:r>
          </a:p>
          <a:p>
            <a:pPr algn="just">
              <a:spcAft>
                <a:spcPts val="600"/>
              </a:spcAft>
            </a:pPr>
            <a:r>
              <a:rPr lang="hu-HU" sz="1800" b="1" dirty="0" smtClean="0"/>
              <a:t>Képzésein és továbbképzésein </a:t>
            </a:r>
            <a:r>
              <a:rPr lang="hu-HU" sz="1800" dirty="0" smtClean="0"/>
              <a:t>az Európai Parlament, Tanács, Európai Bizottság, Európai Unió Bírósága, Európai Számvevőszék, Európai Gazdasági és Szociális Bizottság, Európai Régiók Bizottsága és az Európai Ombudsman meglévő és leendő </a:t>
            </a:r>
            <a:r>
              <a:rPr lang="hu-HU" sz="1800" b="1" dirty="0" smtClean="0"/>
              <a:t>személyzete vesz részt</a:t>
            </a:r>
            <a:r>
              <a:rPr lang="hu-HU" sz="1800" dirty="0" smtClean="0"/>
              <a:t>. </a:t>
            </a:r>
          </a:p>
          <a:p>
            <a:pPr algn="just">
              <a:spcAft>
                <a:spcPts val="600"/>
              </a:spcAft>
            </a:pPr>
            <a:r>
              <a:rPr lang="hu-HU" sz="1800" b="1" dirty="0" smtClean="0"/>
              <a:t>Feladatai közé tartozik </a:t>
            </a:r>
            <a:r>
              <a:rPr lang="hu-HU" sz="1800" dirty="0" smtClean="0"/>
              <a:t>a képzési tevékenységek megtervezése, megszervezése és kiértékelése.</a:t>
            </a:r>
          </a:p>
          <a:p>
            <a:pPr algn="just">
              <a:spcAft>
                <a:spcPts val="600"/>
              </a:spcAft>
            </a:pPr>
            <a:r>
              <a:rPr lang="hu-HU" sz="1800" b="1" dirty="0" smtClean="0"/>
              <a:t>Az iskola által szervezett képzések</a:t>
            </a:r>
            <a:r>
              <a:rPr lang="hu-HU" sz="1800" dirty="0" smtClean="0"/>
              <a:t>: bevezető tanfolyamok, vezetői tanfolyamok, adott szerepkörhöz tartozó kötelező képzések.</a:t>
            </a:r>
          </a:p>
          <a:p>
            <a:pPr algn="just">
              <a:spcAft>
                <a:spcPts val="600"/>
              </a:spcAft>
            </a:pPr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97609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4000" b="1" dirty="0" smtClean="0"/>
              <a:t>A Gazdasági és Szociális Bizottság</a:t>
            </a:r>
            <a:endParaRPr lang="en-US" sz="4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547663" y="5949279"/>
            <a:ext cx="18197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smtClean="0">
                <a:latin typeface="+mj-lt"/>
              </a:rPr>
              <a:t>Forrás: </a:t>
            </a:r>
            <a:r>
              <a:rPr lang="hu-HU" sz="900" dirty="0">
                <a:latin typeface="+mj-lt"/>
              </a:rPr>
              <a:t>https://</a:t>
            </a:r>
            <a:r>
              <a:rPr lang="hu-HU" sz="900" dirty="0" smtClean="0">
                <a:latin typeface="+mj-lt"/>
              </a:rPr>
              <a:t>www.eesc.europa.eu</a:t>
            </a:r>
            <a:endParaRPr lang="hu-HU" sz="900" dirty="0">
              <a:latin typeface="+mj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1558820"/>
            <a:ext cx="6585689" cy="439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45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864095"/>
          </a:xfrm>
        </p:spPr>
        <p:txBody>
          <a:bodyPr/>
          <a:lstStyle/>
          <a:p>
            <a:r>
              <a:rPr lang="hu-HU" sz="3200" b="1" dirty="0"/>
              <a:t>Az</a:t>
            </a:r>
            <a:r>
              <a:rPr lang="hu-HU" sz="3200" b="1"/>
              <a:t> EU Alapjogi Ügynöksége</a:t>
            </a:r>
            <a:r>
              <a:rPr lang="hu-HU" sz="3200" b="1" dirty="0"/>
              <a:t/>
            </a:r>
            <a:br>
              <a:rPr lang="hu-HU" sz="3200" b="1" dirty="0"/>
            </a:br>
            <a:r>
              <a:rPr lang="hu-HU" sz="4000" b="1"/>
              <a:t>- FRA -</a:t>
            </a:r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-33130" y="1297945"/>
            <a:ext cx="8208912" cy="548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b="1" dirty="0">
                <a:latin typeface="+mj-lt"/>
              </a:rPr>
              <a:t>Székhelye:</a:t>
            </a:r>
            <a:r>
              <a:rPr lang="hu-HU" dirty="0">
                <a:latin typeface="+mj-lt"/>
              </a:rPr>
              <a:t> Bécs, Ausztria.</a:t>
            </a:r>
          </a:p>
          <a:p>
            <a:pPr marL="95250"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b="1" dirty="0">
                <a:latin typeface="+mj-lt"/>
              </a:rPr>
              <a:t>Igazgató:</a:t>
            </a:r>
            <a:r>
              <a:rPr lang="hu-HU" dirty="0">
                <a:latin typeface="+mj-lt"/>
              </a:rPr>
              <a:t> </a:t>
            </a:r>
            <a:r>
              <a:rPr lang="hu-HU" b="1" dirty="0"/>
              <a:t> </a:t>
            </a:r>
            <a:r>
              <a:rPr lang="hu-HU" dirty="0">
                <a:latin typeface="+mj-lt"/>
              </a:rPr>
              <a:t>Michael O'</a:t>
            </a:r>
            <a:r>
              <a:rPr lang="hu-HU" dirty="0" err="1">
                <a:latin typeface="+mj-lt"/>
              </a:rPr>
              <a:t>Flaherty</a:t>
            </a:r>
            <a:endParaRPr lang="hu-HU" dirty="0">
              <a:latin typeface="+mj-lt"/>
            </a:endParaRPr>
          </a:p>
          <a:p>
            <a:pPr marL="95250" lvl="1" algn="just">
              <a:spcBef>
                <a:spcPts val="0"/>
              </a:spcBef>
              <a:spcAft>
                <a:spcPts val="600"/>
              </a:spcAft>
            </a:pPr>
            <a:endParaRPr lang="hu-HU" dirty="0">
              <a:latin typeface="+mj-lt"/>
            </a:endParaRPr>
          </a:p>
          <a:p>
            <a:pPr marL="95250" lvl="1" algn="just">
              <a:spcBef>
                <a:spcPts val="0"/>
              </a:spcBef>
              <a:spcAft>
                <a:spcPts val="600"/>
              </a:spcAft>
            </a:pPr>
            <a:endParaRPr lang="hu-HU" dirty="0">
              <a:latin typeface="+mj-lt"/>
            </a:endParaRPr>
          </a:p>
          <a:p>
            <a:pPr marL="95250" lvl="1" algn="just">
              <a:spcBef>
                <a:spcPts val="0"/>
              </a:spcBef>
              <a:spcAft>
                <a:spcPts val="600"/>
              </a:spcAft>
            </a:pPr>
            <a:endParaRPr lang="hu-HU" dirty="0">
              <a:latin typeface="+mj-lt"/>
            </a:endParaRPr>
          </a:p>
          <a:p>
            <a:pPr marL="95250" lvl="1" algn="just">
              <a:spcBef>
                <a:spcPts val="0"/>
              </a:spcBef>
              <a:spcAft>
                <a:spcPts val="600"/>
              </a:spcAft>
            </a:pPr>
            <a:endParaRPr lang="hu-HU" dirty="0">
              <a:latin typeface="+mj-lt"/>
            </a:endParaRPr>
          </a:p>
          <a:p>
            <a:pPr marL="95250"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hu-HU" b="1" dirty="0">
              <a:latin typeface="+mj-lt"/>
            </a:endParaRPr>
          </a:p>
          <a:p>
            <a:pPr marL="95250"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b="1" dirty="0" smtClean="0">
                <a:latin typeface="+mj-lt"/>
              </a:rPr>
              <a:t>Vonatkozó </a:t>
            </a:r>
            <a:r>
              <a:rPr lang="hu-HU" b="1" dirty="0">
                <a:latin typeface="+mj-lt"/>
              </a:rPr>
              <a:t>jogszabály: </a:t>
            </a:r>
            <a:r>
              <a:rPr lang="hu-HU" dirty="0">
                <a:latin typeface="+mj-lt"/>
              </a:rPr>
              <a:t>168/2007/EK rendelet</a:t>
            </a:r>
          </a:p>
          <a:p>
            <a:pPr marL="952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b="1" dirty="0">
                <a:latin typeface="+mj-lt"/>
              </a:rPr>
              <a:t>Szervei: igazgató + </a:t>
            </a:r>
            <a:r>
              <a:rPr lang="hu-HU" b="1" dirty="0" err="1">
                <a:latin typeface="+mj-lt"/>
              </a:rPr>
              <a:t>igazgató</a:t>
            </a:r>
            <a:r>
              <a:rPr lang="hu-HU" b="1" dirty="0">
                <a:latin typeface="+mj-lt"/>
              </a:rPr>
              <a:t> tanács + </a:t>
            </a:r>
            <a:br>
              <a:rPr lang="hu-HU" b="1" dirty="0">
                <a:latin typeface="+mj-lt"/>
              </a:rPr>
            </a:br>
            <a:r>
              <a:rPr lang="hu-HU" b="1" dirty="0">
                <a:latin typeface="+mj-lt"/>
              </a:rPr>
              <a:t>               végrehajtó bizottság + tudományos bizottság</a:t>
            </a:r>
          </a:p>
          <a:p>
            <a:pPr marL="95250"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b="1" dirty="0">
                <a:latin typeface="+mj-lt"/>
                <a:sym typeface="Wingdings" panose="05000000000000000000" pitchFamily="2" charset="2"/>
              </a:rPr>
              <a:t>Fő céljai: </a:t>
            </a:r>
          </a:p>
          <a:p>
            <a:pPr marL="381000" lvl="1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  <a:sym typeface="Wingdings" panose="05000000000000000000" pitchFamily="2" charset="2"/>
              </a:rPr>
              <a:t>az alapvető jogok tekintetében </a:t>
            </a:r>
            <a:r>
              <a:rPr lang="hu-HU" b="1" dirty="0">
                <a:latin typeface="+mj-lt"/>
                <a:sym typeface="Wingdings" panose="05000000000000000000" pitchFamily="2" charset="2"/>
              </a:rPr>
              <a:t>információ szolgáltatása, szakértelem biztosítása </a:t>
            </a:r>
            <a:r>
              <a:rPr lang="hu-HU" dirty="0">
                <a:latin typeface="+mj-lt"/>
                <a:sym typeface="Wingdings" panose="05000000000000000000" pitchFamily="2" charset="2"/>
              </a:rPr>
              <a:t>az az uniós jog végrehajtása során </a:t>
            </a:r>
          </a:p>
          <a:p>
            <a:pPr marL="381000" lvl="1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  <a:sym typeface="Wingdings" panose="05000000000000000000" pitchFamily="2" charset="2"/>
              </a:rPr>
              <a:t>a tagállamok segítése abban, hogy az </a:t>
            </a:r>
            <a:r>
              <a:rPr lang="hu-HU" b="1" dirty="0">
                <a:latin typeface="+mj-lt"/>
                <a:sym typeface="Wingdings" panose="05000000000000000000" pitchFamily="2" charset="2"/>
              </a:rPr>
              <a:t>alapvető jogokat tiszteletben tartsák </a:t>
            </a:r>
            <a:r>
              <a:rPr lang="hu-HU" dirty="0">
                <a:latin typeface="+mj-lt"/>
                <a:sym typeface="Wingdings" panose="05000000000000000000" pitchFamily="2" charset="2"/>
              </a:rPr>
              <a:t>az uniós joggal kapcsolatos intézkedéseik megszervezése, illetve meghozatala során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700808"/>
            <a:ext cx="1825276" cy="2736304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79512" y="2191797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latin typeface="+mj-lt"/>
              </a:rPr>
              <a:t>Az EU Alapjogi Ügynökségét </a:t>
            </a:r>
            <a:r>
              <a:rPr lang="hu-HU" b="1" dirty="0">
                <a:latin typeface="+mj-lt"/>
              </a:rPr>
              <a:t>2007-ben</a:t>
            </a:r>
            <a:r>
              <a:rPr lang="hu-HU" dirty="0">
                <a:latin typeface="+mj-lt"/>
              </a:rPr>
              <a:t> hozták lére. A FRA elődjének tekinthető az 1997-ben létrejött </a:t>
            </a:r>
            <a:r>
              <a:rPr lang="hu-HU" b="1" dirty="0">
                <a:latin typeface="+mj-lt"/>
              </a:rPr>
              <a:t>Rasszizmus és Idegengyűlölet Európai Megfigyelőközpontja</a:t>
            </a:r>
            <a:r>
              <a:rPr lang="hu-HU" dirty="0">
                <a:latin typeface="+mj-lt"/>
              </a:rPr>
              <a:t>. A Megfigyelőközpont az EU tagállamaiban jelentkező rasszizmust, antiszemitizmust, illetve idegengyűlöletet vizsgálta, és ezek vonatkozásában látta el az Uniót információkkal, és különböző elemzésekkel.</a:t>
            </a:r>
          </a:p>
        </p:txBody>
      </p:sp>
      <p:sp>
        <p:nvSpPr>
          <p:cNvPr id="14" name="Szövegdoboz 11"/>
          <p:cNvSpPr txBox="1"/>
          <p:nvPr/>
        </p:nvSpPr>
        <p:spPr>
          <a:xfrm>
            <a:off x="7524328" y="4509120"/>
            <a:ext cx="13676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i="1" dirty="0">
                <a:latin typeface="+mj-lt"/>
              </a:rPr>
              <a:t>Michael O'</a:t>
            </a:r>
            <a:r>
              <a:rPr lang="hu-HU" sz="1100" b="1" i="1" dirty="0" err="1">
                <a:latin typeface="+mj-lt"/>
              </a:rPr>
              <a:t>Flaherty</a:t>
            </a:r>
            <a:endParaRPr lang="hu-HU" sz="1100" i="1" dirty="0">
              <a:latin typeface="+mj-lt"/>
            </a:endParaRPr>
          </a:p>
        </p:txBody>
      </p:sp>
      <p:sp>
        <p:nvSpPr>
          <p:cNvPr id="15" name="Szövegdoboz 12"/>
          <p:cNvSpPr txBox="1"/>
          <p:nvPr/>
        </p:nvSpPr>
        <p:spPr>
          <a:xfrm>
            <a:off x="7149819" y="4954184"/>
            <a:ext cx="28083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>
                <a:latin typeface="+mj-lt"/>
              </a:rPr>
              <a:t>Forrás: </a:t>
            </a:r>
            <a:r>
              <a:rPr lang="hu-HU" sz="1050" dirty="0">
                <a:latin typeface="+mj-lt"/>
                <a:hlinkClick r:id="rId3"/>
              </a:rPr>
              <a:t>https://fra.europa.eu/en/about-fra/structure/director</a:t>
            </a:r>
            <a:endParaRPr lang="hu-HU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80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179512" y="1412776"/>
            <a:ext cx="871296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b="1" dirty="0">
                <a:latin typeface="+mj-lt"/>
              </a:rPr>
              <a:t>Feladat ellátása: </a:t>
            </a:r>
            <a:endParaRPr lang="hu-HU" b="1" dirty="0" smtClean="0">
              <a:latin typeface="+mj-lt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Az ügynökség szervei az igazgatótanács, a végrehajtó bizottság, a tudományos bizottság, valamint a napi ügyvitelért az éves munkaprogramért felelős igazgató.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Az ügynökség a munkáját az Európa Tanáccsal összehangoltan végzi.</a:t>
            </a:r>
            <a:endParaRPr lang="hu-HU" dirty="0">
              <a:latin typeface="+mj-lt"/>
            </a:endParaRPr>
          </a:p>
          <a:p>
            <a:pPr algn="just">
              <a:spcAft>
                <a:spcPts val="600"/>
              </a:spcAft>
            </a:pPr>
            <a:endParaRPr lang="hu-HU" b="1" dirty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hu-HU" b="1" dirty="0">
                <a:latin typeface="+mj-lt"/>
              </a:rPr>
              <a:t>Feladatok</a:t>
            </a:r>
            <a:r>
              <a:rPr lang="hu-HU" b="1" dirty="0" smtClean="0">
                <a:latin typeface="+mj-lt"/>
              </a:rPr>
              <a:t>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Alapvető jogok tekintetében objektív, megbízható és összehasonlító információk és adatok gyűjtése, elemzése, tárolása és terjesztése.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Módszerek és szabályok kidolgozása az adatok összehasonlíthatóságának és megbízhatóságának európai szinten történő javítása érdekében.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Tudományos kutatások, felmérések, megvalósíthatósági tanulmányok készítése.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Következtetések és vélemények kidolgozása az uniós intézményeknek a tagállamoknak saját kezdeményezésre vagy felkérésre.</a:t>
            </a:r>
            <a:endParaRPr lang="hu-HU" dirty="0">
              <a:latin typeface="+mj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dirty="0">
              <a:latin typeface="+mj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dirty="0">
              <a:latin typeface="+mj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dirty="0">
              <a:latin typeface="+mj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332657"/>
            <a:ext cx="7772400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sz="3200" b="1" dirty="0" smtClean="0"/>
              <a:t>Az EU Alapjogi Ügynöksége</a:t>
            </a:r>
            <a:br>
              <a:rPr lang="hu-HU" sz="3200" b="1" dirty="0" smtClean="0"/>
            </a:br>
            <a:r>
              <a:rPr lang="hu-HU" sz="4000" b="1" dirty="0" smtClean="0"/>
              <a:t>- FRA -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197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5" y="0"/>
            <a:ext cx="7430219" cy="1470025"/>
          </a:xfrm>
        </p:spPr>
        <p:txBody>
          <a:bodyPr/>
          <a:lstStyle/>
          <a:p>
            <a:r>
              <a:rPr lang="hu-HU" sz="3600" b="1" dirty="0"/>
              <a:t>Európai Rendőrségi Hivatal </a:t>
            </a:r>
            <a:r>
              <a:rPr lang="hu-HU" sz="3600" b="1" dirty="0" smtClean="0"/>
              <a:t> </a:t>
            </a:r>
            <a:br>
              <a:rPr lang="hu-HU" sz="3600" b="1" dirty="0" smtClean="0"/>
            </a:br>
            <a:r>
              <a:rPr lang="hu-HU" sz="3600" b="1" dirty="0" smtClean="0"/>
              <a:t>- </a:t>
            </a:r>
            <a:r>
              <a:rPr lang="hu-HU" sz="3600" b="1" dirty="0" err="1" smtClean="0"/>
              <a:t>Europol</a:t>
            </a:r>
            <a:r>
              <a:rPr lang="hu-HU" sz="3600" b="1" dirty="0"/>
              <a:t> </a:t>
            </a:r>
            <a:r>
              <a:rPr lang="hu-HU" sz="3600" b="1" dirty="0" smtClean="0"/>
              <a:t>-</a:t>
            </a:r>
            <a:endParaRPr lang="en-US" sz="3600" b="1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 bwMode="auto">
          <a:xfrm>
            <a:off x="179511" y="1340768"/>
            <a:ext cx="6696745" cy="243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8000" b="1" dirty="0">
                <a:solidFill>
                  <a:schemeClr val="tx1"/>
                </a:solidFill>
              </a:rPr>
              <a:t>Székhelye:</a:t>
            </a:r>
            <a:r>
              <a:rPr lang="hu-HU" sz="8000" dirty="0">
                <a:solidFill>
                  <a:schemeClr val="tx1"/>
                </a:solidFill>
              </a:rPr>
              <a:t> Hága, </a:t>
            </a:r>
            <a:r>
              <a:rPr lang="hu-HU" sz="8000" dirty="0" smtClean="0">
                <a:solidFill>
                  <a:schemeClr val="tx1"/>
                </a:solidFill>
              </a:rPr>
              <a:t>Hollandia.</a:t>
            </a:r>
            <a:endParaRPr lang="hu-HU" sz="8000" dirty="0">
              <a:solidFill>
                <a:schemeClr val="tx1"/>
              </a:solidFill>
            </a:endParaRPr>
          </a:p>
          <a:p>
            <a:pPr marL="95250"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8000" b="1" dirty="0" smtClean="0">
                <a:solidFill>
                  <a:schemeClr val="tx1"/>
                </a:solidFill>
              </a:rPr>
              <a:t>Igazgató</a:t>
            </a:r>
            <a:r>
              <a:rPr lang="hu-HU" sz="8000" b="1" dirty="0">
                <a:solidFill>
                  <a:schemeClr val="tx1"/>
                </a:solidFill>
              </a:rPr>
              <a:t>:</a:t>
            </a:r>
            <a:r>
              <a:rPr lang="hu-HU" sz="8000" dirty="0">
                <a:solidFill>
                  <a:schemeClr val="tx1"/>
                </a:solidFill>
              </a:rPr>
              <a:t> </a:t>
            </a:r>
            <a:r>
              <a:rPr lang="hu-HU" sz="8000" dirty="0" err="1">
                <a:solidFill>
                  <a:schemeClr val="tx1"/>
                </a:solidFill>
              </a:rPr>
              <a:t>Catherine</a:t>
            </a:r>
            <a:r>
              <a:rPr lang="hu-HU" sz="8000" dirty="0">
                <a:solidFill>
                  <a:schemeClr val="tx1"/>
                </a:solidFill>
              </a:rPr>
              <a:t> De </a:t>
            </a:r>
            <a:r>
              <a:rPr lang="hu-HU" sz="8000" dirty="0" err="1" smtClean="0">
                <a:solidFill>
                  <a:schemeClr val="tx1"/>
                </a:solidFill>
              </a:rPr>
              <a:t>Bolle</a:t>
            </a:r>
            <a:endParaRPr lang="hu-HU" sz="8000" dirty="0">
              <a:solidFill>
                <a:schemeClr val="tx1"/>
              </a:solidFill>
            </a:endParaRPr>
          </a:p>
          <a:p>
            <a:pPr marL="95250"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8000" dirty="0" smtClean="0">
                <a:solidFill>
                  <a:schemeClr val="tx1"/>
                </a:solidFill>
              </a:rPr>
              <a:t>Az EU </a:t>
            </a:r>
            <a:r>
              <a:rPr lang="hu-HU" sz="8000" b="1" dirty="0" smtClean="0">
                <a:solidFill>
                  <a:schemeClr val="tx1"/>
                </a:solidFill>
              </a:rPr>
              <a:t>bűnüldöző hatósága </a:t>
            </a:r>
            <a:r>
              <a:rPr lang="hu-HU" sz="8000" dirty="0" smtClean="0">
                <a:solidFill>
                  <a:schemeClr val="tx1"/>
                </a:solidFill>
              </a:rPr>
              <a:t>1999-ben </a:t>
            </a:r>
            <a:r>
              <a:rPr lang="hu-HU" sz="8000" dirty="0">
                <a:solidFill>
                  <a:schemeClr val="tx1"/>
                </a:solidFill>
              </a:rPr>
              <a:t>jött létre, és </a:t>
            </a:r>
            <a:r>
              <a:rPr lang="hu-HU" sz="8000" dirty="0" smtClean="0">
                <a:solidFill>
                  <a:schemeClr val="tx1"/>
                </a:solidFill>
              </a:rPr>
              <a:t>célja</a:t>
            </a:r>
            <a:r>
              <a:rPr lang="hu-HU" sz="8000" dirty="0">
                <a:solidFill>
                  <a:schemeClr val="tx1"/>
                </a:solidFill>
              </a:rPr>
              <a:t>, hogy </a:t>
            </a:r>
            <a:r>
              <a:rPr lang="hu-HU" sz="8000" b="1" dirty="0">
                <a:solidFill>
                  <a:schemeClr val="tx1"/>
                </a:solidFill>
              </a:rPr>
              <a:t>Európa biztonságosabbá váljon</a:t>
            </a:r>
            <a:r>
              <a:rPr lang="hu-HU" sz="8000" dirty="0">
                <a:solidFill>
                  <a:schemeClr val="tx1"/>
                </a:solidFill>
              </a:rPr>
              <a:t>.</a:t>
            </a:r>
            <a:r>
              <a:rPr lang="hu-HU" sz="8000" b="1" dirty="0" smtClean="0">
                <a:solidFill>
                  <a:schemeClr val="tx1"/>
                </a:solidFill>
              </a:rPr>
              <a:t> </a:t>
            </a:r>
            <a:r>
              <a:rPr lang="hu-HU" sz="8000" dirty="0" smtClean="0">
                <a:solidFill>
                  <a:schemeClr val="tx1"/>
                </a:solidFill>
              </a:rPr>
              <a:t>Ennek érdekében </a:t>
            </a:r>
            <a:r>
              <a:rPr lang="hu-HU" sz="8000" b="1" dirty="0" smtClean="0">
                <a:solidFill>
                  <a:schemeClr val="tx1"/>
                </a:solidFill>
              </a:rPr>
              <a:t>a tagállamok bűnüldöző hatóságainak </a:t>
            </a:r>
            <a:r>
              <a:rPr lang="hu-HU" sz="8000" b="1" dirty="0">
                <a:solidFill>
                  <a:schemeClr val="tx1"/>
                </a:solidFill>
              </a:rPr>
              <a:t>munkáját segíti</a:t>
            </a:r>
            <a:r>
              <a:rPr lang="hu-HU" sz="8000" dirty="0" smtClean="0">
                <a:solidFill>
                  <a:schemeClr val="tx1"/>
                </a:solidFill>
              </a:rPr>
              <a:t>. </a:t>
            </a:r>
          </a:p>
          <a:p>
            <a:pPr marL="95250"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8000" b="1" dirty="0" smtClean="0">
                <a:solidFill>
                  <a:schemeClr val="tx1"/>
                </a:solidFill>
              </a:rPr>
              <a:t>Vonatkozó </a:t>
            </a:r>
            <a:r>
              <a:rPr lang="hu-HU" sz="8000" b="1" dirty="0">
                <a:solidFill>
                  <a:schemeClr val="tx1"/>
                </a:solidFill>
              </a:rPr>
              <a:t>jogszabály:</a:t>
            </a:r>
            <a:r>
              <a:rPr lang="hu-HU" sz="8000" dirty="0">
                <a:solidFill>
                  <a:schemeClr val="tx1"/>
                </a:solidFill>
              </a:rPr>
              <a:t> 2009/371/IB </a:t>
            </a:r>
            <a:r>
              <a:rPr lang="hu-HU" sz="8000" dirty="0" smtClean="0">
                <a:solidFill>
                  <a:schemeClr val="tx1"/>
                </a:solidFill>
              </a:rPr>
              <a:t>határozat</a:t>
            </a:r>
            <a:endParaRPr lang="hu-HU" sz="1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75" y="3983534"/>
            <a:ext cx="3168125" cy="210976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311447" y="6106507"/>
            <a:ext cx="18325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smtClean="0"/>
              <a:t>Forrás: </a:t>
            </a:r>
            <a:r>
              <a:rPr lang="hu-HU" sz="1050" dirty="0"/>
              <a:t>https://</a:t>
            </a:r>
            <a:r>
              <a:rPr lang="hu-HU" sz="1050" dirty="0" smtClean="0"/>
              <a:t>europost.eu</a:t>
            </a:r>
            <a:endParaRPr lang="hu-HU" sz="105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32" y="908720"/>
            <a:ext cx="1885950" cy="242887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308304" y="3337595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100" b="1" i="1" dirty="0" err="1">
                <a:latin typeface="+mj-lt"/>
              </a:rPr>
              <a:t>Catherine</a:t>
            </a:r>
            <a:r>
              <a:rPr lang="hu-HU" sz="1100" b="1" i="1" dirty="0">
                <a:latin typeface="+mj-lt"/>
              </a:rPr>
              <a:t> De </a:t>
            </a:r>
            <a:r>
              <a:rPr lang="hu-HU" sz="1100" b="1" i="1" dirty="0" err="1">
                <a:latin typeface="+mj-lt"/>
              </a:rPr>
              <a:t>Bolle</a:t>
            </a:r>
            <a:endParaRPr lang="hu-HU" sz="1100" b="1" i="1" dirty="0">
              <a:latin typeface="+mj-lt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091199" y="3568036"/>
            <a:ext cx="3240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Forrás: </a:t>
            </a:r>
            <a:r>
              <a:rPr lang="hu-HU" sz="1050" dirty="0">
                <a:hlinkClick r:id="rId4"/>
              </a:rPr>
              <a:t>https://www.europol.europa.eu/executive-director-of-europol</a:t>
            </a:r>
            <a:endParaRPr lang="hu-HU" sz="105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21226" y="3542029"/>
            <a:ext cx="55749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 smtClean="0">
                <a:latin typeface="+mj-lt"/>
              </a:rPr>
              <a:t>Az </a:t>
            </a:r>
            <a:r>
              <a:rPr lang="hu-HU" b="1" dirty="0" err="1" smtClean="0">
                <a:latin typeface="+mj-lt"/>
              </a:rPr>
              <a:t>Europol</a:t>
            </a:r>
            <a:r>
              <a:rPr lang="hu-HU" b="1" dirty="0" smtClean="0">
                <a:latin typeface="+mj-lt"/>
              </a:rPr>
              <a:t> helyszíni </a:t>
            </a:r>
            <a:r>
              <a:rPr lang="hu-HU" b="1" dirty="0">
                <a:latin typeface="+mj-lt"/>
              </a:rPr>
              <a:t>támogatást nyújt</a:t>
            </a:r>
            <a:r>
              <a:rPr lang="hu-HU" dirty="0">
                <a:latin typeface="+mj-lt"/>
              </a:rPr>
              <a:t> a bűnüldözési műveletekhez</a:t>
            </a:r>
            <a:r>
              <a:rPr lang="hu-HU" dirty="0" smtClean="0">
                <a:latin typeface="+mj-lt"/>
              </a:rPr>
              <a:t>, </a:t>
            </a:r>
            <a:r>
              <a:rPr lang="hu-HU" dirty="0" smtClean="0">
                <a:latin typeface="+mj-lt"/>
              </a:rPr>
              <a:t>továbbá a bűncselekményekkel </a:t>
            </a:r>
            <a:r>
              <a:rPr lang="hu-HU" dirty="0">
                <a:latin typeface="+mj-lt"/>
              </a:rPr>
              <a:t>kapcsolatos </a:t>
            </a:r>
            <a:r>
              <a:rPr lang="hu-HU" b="1" dirty="0">
                <a:latin typeface="+mj-lt"/>
              </a:rPr>
              <a:t>információs platformként</a:t>
            </a:r>
            <a:r>
              <a:rPr lang="hu-HU" dirty="0">
                <a:latin typeface="+mj-lt"/>
              </a:rPr>
              <a:t> </a:t>
            </a:r>
            <a:r>
              <a:rPr lang="hu-HU" dirty="0" smtClean="0">
                <a:latin typeface="+mj-lt"/>
              </a:rPr>
              <a:t>is működik. A bűnüldözési</a:t>
            </a:r>
            <a:r>
              <a:rPr lang="hu-HU" dirty="0">
                <a:latin typeface="+mj-lt"/>
              </a:rPr>
              <a:t> </a:t>
            </a:r>
            <a:r>
              <a:rPr lang="hu-HU" b="1" dirty="0">
                <a:latin typeface="+mj-lt"/>
              </a:rPr>
              <a:t>szakismeretek</a:t>
            </a:r>
            <a:r>
              <a:rPr lang="hu-HU" dirty="0">
                <a:latin typeface="+mj-lt"/>
              </a:rPr>
              <a:t> uniós központjának a szerepét tölti </a:t>
            </a:r>
            <a:r>
              <a:rPr lang="hu-HU" dirty="0" smtClean="0">
                <a:latin typeface="+mj-lt"/>
              </a:rPr>
              <a:t>be.</a:t>
            </a:r>
          </a:p>
          <a:p>
            <a:pPr algn="just"/>
            <a:endParaRPr lang="hu-HU" dirty="0" smtClean="0">
              <a:latin typeface="+mj-lt"/>
            </a:endParaRPr>
          </a:p>
          <a:p>
            <a:pPr algn="just"/>
            <a:r>
              <a:rPr lang="hu-HU" b="1" dirty="0" smtClean="0">
                <a:latin typeface="+mj-lt"/>
              </a:rPr>
              <a:t>Szervei</a:t>
            </a:r>
            <a:r>
              <a:rPr lang="hu-HU" b="1" dirty="0">
                <a:latin typeface="+mj-lt"/>
              </a:rPr>
              <a:t>: </a:t>
            </a:r>
            <a:r>
              <a:rPr lang="hu-HU" dirty="0">
                <a:latin typeface="+mj-lt"/>
              </a:rPr>
              <a:t>igazgató + </a:t>
            </a:r>
            <a:r>
              <a:rPr lang="hu-HU" dirty="0" smtClean="0">
                <a:latin typeface="+mj-lt"/>
              </a:rPr>
              <a:t>igazgatótanács</a:t>
            </a:r>
          </a:p>
          <a:p>
            <a:pPr algn="just"/>
            <a:endParaRPr lang="hu-HU" dirty="0">
              <a:latin typeface="+mj-lt"/>
            </a:endParaRPr>
          </a:p>
          <a:p>
            <a:pPr algn="just"/>
            <a:endParaRPr lang="hu-HU" dirty="0" smtClean="0">
              <a:latin typeface="+mj-lt"/>
            </a:endParaRPr>
          </a:p>
          <a:p>
            <a:pPr algn="just"/>
            <a:endParaRPr lang="hu-HU" dirty="0">
              <a:latin typeface="+mj-lt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21226" y="6022057"/>
            <a:ext cx="6955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>
                <a:latin typeface="+mj-lt"/>
              </a:rPr>
              <a:t>Hatásköre: </a:t>
            </a:r>
            <a:r>
              <a:rPr lang="hu-HU" dirty="0" smtClean="0">
                <a:latin typeface="+mj-lt"/>
              </a:rPr>
              <a:t>Azokra </a:t>
            </a:r>
            <a:r>
              <a:rPr lang="hu-HU" dirty="0">
                <a:latin typeface="+mj-lt"/>
              </a:rPr>
              <a:t>a bűncselekményekre terjed ki, amelyeknek a kiterjedése vagy jelentősége, illetve következménye szükségessé teszi az tagállamok együttes fellépését</a:t>
            </a:r>
          </a:p>
        </p:txBody>
      </p:sp>
    </p:spTree>
    <p:extLst>
      <p:ext uri="{BB962C8B-B14F-4D97-AF65-F5344CB8AC3E}">
        <p14:creationId xmlns:p14="http://schemas.microsoft.com/office/powerpoint/2010/main" val="4050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5" y="0"/>
            <a:ext cx="7430219" cy="1470025"/>
          </a:xfrm>
        </p:spPr>
        <p:txBody>
          <a:bodyPr/>
          <a:lstStyle/>
          <a:p>
            <a:r>
              <a:rPr lang="hu-HU" sz="3600" b="1" dirty="0"/>
              <a:t>Európai Rendőrségi Hivatal </a:t>
            </a:r>
            <a:r>
              <a:rPr lang="hu-HU" sz="3600" b="1" dirty="0" smtClean="0"/>
              <a:t> </a:t>
            </a:r>
            <a:br>
              <a:rPr lang="hu-HU" sz="3600" b="1" dirty="0" smtClean="0"/>
            </a:br>
            <a:r>
              <a:rPr lang="hu-HU" sz="3600" b="1" dirty="0" smtClean="0"/>
              <a:t>- </a:t>
            </a:r>
            <a:r>
              <a:rPr lang="hu-HU" sz="3600" b="1" dirty="0" err="1" smtClean="0"/>
              <a:t>Europol</a:t>
            </a:r>
            <a:r>
              <a:rPr lang="hu-HU" sz="3600" b="1" dirty="0"/>
              <a:t> </a:t>
            </a:r>
            <a:r>
              <a:rPr lang="hu-HU" sz="3600" b="1" dirty="0" smtClean="0"/>
              <a:t>-</a:t>
            </a:r>
            <a:endParaRPr lang="en-US" sz="36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" y="1377752"/>
            <a:ext cx="914400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>
                <a:latin typeface="+mj-lt"/>
              </a:rPr>
              <a:t>Feladat ellátása: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 szervezethez minden tagállam nemzeti egysége legalább egy, úgy nevezett </a:t>
            </a:r>
            <a:r>
              <a:rPr lang="hu-HU" b="1" dirty="0">
                <a:latin typeface="+mj-lt"/>
              </a:rPr>
              <a:t>összekötő tisztet küld</a:t>
            </a:r>
            <a:r>
              <a:rPr lang="hu-HU" dirty="0">
                <a:latin typeface="+mj-lt"/>
              </a:rPr>
              <a:t>, amelyek a </a:t>
            </a:r>
            <a:r>
              <a:rPr lang="hu-HU" b="1" dirty="0">
                <a:latin typeface="+mj-lt"/>
              </a:rPr>
              <a:t>nemzeti összekötő irodákat </a:t>
            </a:r>
            <a:r>
              <a:rPr lang="hu-HU" dirty="0">
                <a:latin typeface="+mj-lt"/>
              </a:rPr>
              <a:t>alkotják.</a:t>
            </a:r>
          </a:p>
          <a:p>
            <a:pPr algn="just"/>
            <a:endParaRPr lang="hu-HU" dirty="0">
              <a:latin typeface="+mj-lt"/>
            </a:endParaRPr>
          </a:p>
          <a:p>
            <a:pPr algn="just"/>
            <a:r>
              <a:rPr lang="hu-HU" b="1" dirty="0">
                <a:latin typeface="+mj-lt"/>
              </a:rPr>
              <a:t>Feladatok: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b="1" dirty="0">
                <a:latin typeface="+mj-lt"/>
              </a:rPr>
              <a:t>Összegyűjti</a:t>
            </a:r>
            <a:r>
              <a:rPr lang="hu-HU" dirty="0">
                <a:latin typeface="+mj-lt"/>
              </a:rPr>
              <a:t> a számára lényeges információkat, </a:t>
            </a:r>
            <a:r>
              <a:rPr lang="hu-HU" b="1" dirty="0">
                <a:latin typeface="+mj-lt"/>
              </a:rPr>
              <a:t>bűnügyi információkat</a:t>
            </a:r>
            <a:r>
              <a:rPr lang="hu-HU" dirty="0">
                <a:latin typeface="+mj-lt"/>
              </a:rPr>
              <a:t>, ezeket </a:t>
            </a:r>
            <a:r>
              <a:rPr lang="hu-HU" b="1" dirty="0">
                <a:latin typeface="+mj-lt"/>
              </a:rPr>
              <a:t>elemzi</a:t>
            </a:r>
            <a:r>
              <a:rPr lang="hu-HU" dirty="0">
                <a:latin typeface="+mj-lt"/>
              </a:rPr>
              <a:t>, illetve gondoskodik a </a:t>
            </a:r>
            <a:r>
              <a:rPr lang="hu-HU" b="1" dirty="0">
                <a:latin typeface="+mj-lt"/>
              </a:rPr>
              <a:t>tagállamok közötti információcseréről</a:t>
            </a:r>
            <a:r>
              <a:rPr lang="hu-HU" dirty="0">
                <a:latin typeface="+mj-lt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Amennyiben a különböző bűncselekmények között </a:t>
            </a:r>
            <a:r>
              <a:rPr lang="hu-HU" b="1" dirty="0">
                <a:latin typeface="+mj-lt"/>
              </a:rPr>
              <a:t>összefüggést talál </a:t>
            </a:r>
            <a:r>
              <a:rPr lang="hu-HU" dirty="0">
                <a:latin typeface="+mj-lt"/>
              </a:rPr>
              <a:t>vagy összefüggést vél felfedezni, akkor </a:t>
            </a:r>
            <a:r>
              <a:rPr lang="hu-HU" b="1" dirty="0">
                <a:latin typeface="+mj-lt"/>
              </a:rPr>
              <a:t>értesíti az érintett tagállami hatóságokat</a:t>
            </a:r>
            <a:r>
              <a:rPr lang="hu-HU" dirty="0">
                <a:latin typeface="+mj-lt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Értesíti továbbá a nemzeti hatóságokat, amennyiben számukra releváns információ jutott a birtokába. Ezzel is igyekszik elősegíteni a tagállami nyomozások sikerességét.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Bizonyos esetekben joga van felkérni a </a:t>
            </a:r>
            <a:r>
              <a:rPr lang="hu-HU" b="1" dirty="0">
                <a:latin typeface="+mj-lt"/>
              </a:rPr>
              <a:t>tagállamok illetékes hatóságait nyomozások lefolytatására vagy koordinálására</a:t>
            </a:r>
            <a:r>
              <a:rPr lang="hu-HU" dirty="0">
                <a:latin typeface="+mj-lt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Javaslatot tehet </a:t>
            </a:r>
            <a:r>
              <a:rPr lang="hu-HU" b="1" dirty="0">
                <a:latin typeface="+mj-lt"/>
              </a:rPr>
              <a:t>közös nyomozócsoportok </a:t>
            </a:r>
            <a:r>
              <a:rPr lang="hu-HU" dirty="0">
                <a:latin typeface="+mj-lt"/>
              </a:rPr>
              <a:t>felállítására.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Elemzési támogatást-segítséget nyújthat a tagállamoknak a nagyszabású nemzetközi eseményekkel kapcsolatosan.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b="1" dirty="0" err="1">
                <a:latin typeface="+mj-lt"/>
              </a:rPr>
              <a:t>Fenyegetértékelést</a:t>
            </a:r>
            <a:r>
              <a:rPr lang="hu-HU" dirty="0">
                <a:latin typeface="+mj-lt"/>
              </a:rPr>
              <a:t> végez, </a:t>
            </a:r>
            <a:r>
              <a:rPr lang="hu-HU" b="1" dirty="0">
                <a:latin typeface="+mj-lt"/>
              </a:rPr>
              <a:t>stratégiai elemzéseket </a:t>
            </a:r>
            <a:r>
              <a:rPr lang="hu-HU" dirty="0">
                <a:latin typeface="+mj-lt"/>
              </a:rPr>
              <a:t>és </a:t>
            </a:r>
            <a:r>
              <a:rPr lang="hu-HU" b="1" dirty="0">
                <a:latin typeface="+mj-lt"/>
              </a:rPr>
              <a:t>helyzetjelentéseket</a:t>
            </a:r>
            <a:r>
              <a:rPr lang="hu-HU" dirty="0">
                <a:latin typeface="+mj-lt"/>
              </a:rPr>
              <a:t> készít 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dirty="0">
              <a:latin typeface="+mj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dirty="0">
              <a:latin typeface="+mj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dirty="0">
              <a:latin typeface="+mj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77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60647"/>
            <a:ext cx="8458400" cy="1008113"/>
          </a:xfrm>
        </p:spPr>
        <p:txBody>
          <a:bodyPr/>
          <a:lstStyle/>
          <a:p>
            <a:r>
              <a:rPr lang="hu-HU" sz="2800" b="1" dirty="0" smtClean="0"/>
              <a:t>Az EU Igazságügyi Együttműködési Egysége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3600" b="1" dirty="0"/>
              <a:t>- </a:t>
            </a:r>
            <a:r>
              <a:rPr lang="hu-HU" sz="3600" b="1" dirty="0" err="1"/>
              <a:t>Eurojust</a:t>
            </a:r>
            <a:r>
              <a:rPr lang="hu-HU" sz="3600" b="1" dirty="0"/>
              <a:t> -</a:t>
            </a:r>
            <a:endParaRPr lang="en-US" sz="3400" b="1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251520" y="3937701"/>
            <a:ext cx="4392488" cy="283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u-HU" sz="1800" b="1" dirty="0" smtClean="0">
                <a:solidFill>
                  <a:schemeClr val="tx1"/>
                </a:solidFill>
              </a:rPr>
              <a:t>Fő céljai: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Nyomozások, büntetőeljárások összehangolásának fokozása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A tagállami illetékes hatóságok közötti együttműködés fejlesztése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u-HU" sz="1800" b="1" dirty="0" smtClean="0">
                <a:solidFill>
                  <a:schemeClr val="tx1"/>
                </a:solidFill>
              </a:rPr>
              <a:t>Hatásköre:</a:t>
            </a:r>
          </a:p>
          <a:p>
            <a:pPr marL="285750" indent="-28575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Azokra a bűncselekményekre, bűnözési formákra terjed ki, amelyek vonatkozásában az </a:t>
            </a:r>
            <a:r>
              <a:rPr lang="hu-HU" sz="1800" dirty="0" err="1" smtClean="0">
                <a:solidFill>
                  <a:schemeClr val="tx1"/>
                </a:solidFill>
              </a:rPr>
              <a:t>Europol</a:t>
            </a:r>
            <a:r>
              <a:rPr lang="hu-HU" sz="1800" dirty="0" smtClean="0">
                <a:solidFill>
                  <a:schemeClr val="tx1"/>
                </a:solidFill>
              </a:rPr>
              <a:t> járhat el.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hu-HU" sz="18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hu-HU" sz="1800" b="1" dirty="0">
              <a:solidFill>
                <a:schemeClr val="tx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20" y="3419145"/>
            <a:ext cx="4256242" cy="283749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732240" y="6580366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/>
              <a:t>Forrás: https</a:t>
            </a:r>
            <a:r>
              <a:rPr lang="hu-HU" sz="1050" dirty="0"/>
              <a:t>://</a:t>
            </a:r>
            <a:r>
              <a:rPr lang="hu-HU" sz="1050" dirty="0" smtClean="0"/>
              <a:t>www.archdaily.com/</a:t>
            </a:r>
            <a:endParaRPr lang="hu-HU" sz="105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51520" y="1369353"/>
            <a:ext cx="5472608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>
                <a:solidFill>
                  <a:prstClr val="black"/>
                </a:solidFill>
                <a:latin typeface="+mj-lt"/>
              </a:rPr>
              <a:t>Székhelye:</a:t>
            </a:r>
            <a:r>
              <a:rPr lang="hu-HU" dirty="0">
                <a:solidFill>
                  <a:prstClr val="black"/>
                </a:solidFill>
                <a:latin typeface="+mj-lt"/>
              </a:rPr>
              <a:t> </a:t>
            </a:r>
            <a:r>
              <a:rPr lang="hu-HU" dirty="0" smtClean="0">
                <a:solidFill>
                  <a:prstClr val="black"/>
                </a:solidFill>
                <a:latin typeface="+mj-lt"/>
              </a:rPr>
              <a:t>Hága, Hollandia.</a:t>
            </a:r>
            <a:endParaRPr lang="hu-HU" dirty="0">
              <a:solidFill>
                <a:prstClr val="black"/>
              </a:solidFill>
              <a:latin typeface="+mj-lt"/>
            </a:endParaRPr>
          </a:p>
          <a:p>
            <a:pPr lvl="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solidFill>
                  <a:prstClr val="black"/>
                </a:solidFill>
                <a:latin typeface="+mj-lt"/>
              </a:rPr>
              <a:t>Elnöke: </a:t>
            </a:r>
            <a:r>
              <a:rPr lang="hu-HU" dirty="0">
                <a:solidFill>
                  <a:prstClr val="black"/>
                </a:solidFill>
                <a:latin typeface="+mj-lt"/>
              </a:rPr>
              <a:t>2017 november óta: </a:t>
            </a:r>
            <a:r>
              <a:rPr lang="hu-HU" dirty="0" err="1">
                <a:solidFill>
                  <a:prstClr val="black"/>
                </a:solidFill>
                <a:latin typeface="+mj-lt"/>
              </a:rPr>
              <a:t>Ladislav</a:t>
            </a:r>
            <a:r>
              <a:rPr lang="hu-HU" dirty="0">
                <a:solidFill>
                  <a:prstClr val="black"/>
                </a:solidFill>
                <a:latin typeface="+mj-lt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+mj-lt"/>
              </a:rPr>
              <a:t>Hamran</a:t>
            </a:r>
            <a:r>
              <a:rPr lang="hu-HU" dirty="0">
                <a:solidFill>
                  <a:prstClr val="black"/>
                </a:solidFill>
                <a:latin typeface="+mj-lt"/>
              </a:rPr>
              <a:t> (Szlovákia</a:t>
            </a:r>
            <a:r>
              <a:rPr lang="hu-HU" dirty="0" smtClean="0">
                <a:solidFill>
                  <a:prstClr val="black"/>
                </a:solidFill>
                <a:latin typeface="+mj-lt"/>
              </a:rPr>
              <a:t>)</a:t>
            </a:r>
          </a:p>
          <a:p>
            <a:pPr lvl="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>
                <a:solidFill>
                  <a:prstClr val="black"/>
                </a:solidFill>
                <a:latin typeface="+mj-lt"/>
              </a:rPr>
              <a:t>2002-ben </a:t>
            </a:r>
            <a:r>
              <a:rPr lang="hu-HU" b="1" dirty="0">
                <a:solidFill>
                  <a:prstClr val="black"/>
                </a:solidFill>
                <a:latin typeface="+mj-lt"/>
              </a:rPr>
              <a:t>jött </a:t>
            </a:r>
            <a:r>
              <a:rPr lang="hu-HU" b="1" dirty="0" smtClean="0">
                <a:solidFill>
                  <a:prstClr val="black"/>
                </a:solidFill>
                <a:latin typeface="+mj-lt"/>
              </a:rPr>
              <a:t>létre</a:t>
            </a:r>
            <a:r>
              <a:rPr lang="hu-HU" dirty="0">
                <a:solidFill>
                  <a:prstClr val="black"/>
                </a:solidFill>
                <a:latin typeface="+mj-lt"/>
              </a:rPr>
              <a:t> </a:t>
            </a:r>
            <a:r>
              <a:rPr lang="hu-HU" dirty="0" smtClean="0">
                <a:solidFill>
                  <a:prstClr val="black"/>
                </a:solidFill>
                <a:latin typeface="+mj-lt"/>
              </a:rPr>
              <a:t>azzal a céllal, hogy</a:t>
            </a:r>
            <a:r>
              <a:rPr lang="hu-HU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hu-HU" dirty="0">
                <a:solidFill>
                  <a:prstClr val="black"/>
                </a:solidFill>
                <a:latin typeface="+mj-lt"/>
              </a:rPr>
              <a:t>hatékonyabbá tegye a komoly nemzetközi és szervezett bűnözés elleni küzdelmet, segítve a tagállamok bűnüldöző és ügyészi szervezeti közötti együttműködést</a:t>
            </a:r>
            <a:r>
              <a:rPr lang="hu-HU" dirty="0" smtClean="0">
                <a:solidFill>
                  <a:prstClr val="black"/>
                </a:solidFill>
                <a:latin typeface="+mj-lt"/>
              </a:rPr>
              <a:t>.</a:t>
            </a:r>
          </a:p>
          <a:p>
            <a:pPr lvl="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solidFill>
                  <a:prstClr val="black"/>
                </a:solidFill>
                <a:latin typeface="+mj-lt"/>
              </a:rPr>
              <a:t>Vonatkozó jogszabály: </a:t>
            </a:r>
            <a:r>
              <a:rPr lang="hu-HU" dirty="0">
                <a:solidFill>
                  <a:prstClr val="black"/>
                </a:solidFill>
                <a:latin typeface="+mj-lt"/>
              </a:rPr>
              <a:t>2002/187/IB </a:t>
            </a:r>
            <a:r>
              <a:rPr lang="hu-HU" dirty="0" smtClean="0">
                <a:solidFill>
                  <a:prstClr val="black"/>
                </a:solidFill>
                <a:latin typeface="+mj-lt"/>
              </a:rPr>
              <a:t>határozat</a:t>
            </a:r>
            <a:endParaRPr lang="hu-HU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00" y="804798"/>
            <a:ext cx="2275127" cy="1789527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536157" y="2403482"/>
            <a:ext cx="250540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1000" b="1" i="1" dirty="0" smtClean="0">
              <a:solidFill>
                <a:prstClr val="black"/>
              </a:solidFill>
              <a:latin typeface="+mj-lt"/>
            </a:endParaRPr>
          </a:p>
          <a:p>
            <a:pPr algn="ctr"/>
            <a:r>
              <a:rPr lang="hu-HU" sz="1100" b="1" i="1" dirty="0" err="1" smtClean="0">
                <a:solidFill>
                  <a:prstClr val="black"/>
                </a:solidFill>
                <a:latin typeface="+mj-lt"/>
              </a:rPr>
              <a:t>Ladislav</a:t>
            </a:r>
            <a:r>
              <a:rPr lang="hu-HU" sz="1100" b="1" i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hu-HU" sz="1100" b="1" i="1" dirty="0" err="1">
                <a:solidFill>
                  <a:prstClr val="black"/>
                </a:solidFill>
                <a:latin typeface="+mj-lt"/>
              </a:rPr>
              <a:t>Hamran</a:t>
            </a:r>
            <a:endParaRPr lang="hu-HU" sz="1100" b="1" i="1" dirty="0" smtClean="0">
              <a:latin typeface="+mj-lt"/>
            </a:endParaRPr>
          </a:p>
          <a:p>
            <a:r>
              <a:rPr lang="hu-HU" sz="1000" dirty="0" smtClean="0"/>
              <a:t>Forrás: </a:t>
            </a:r>
            <a:r>
              <a:rPr lang="hu-HU" sz="1000" dirty="0" smtClean="0">
                <a:hlinkClick r:id="rId4"/>
              </a:rPr>
              <a:t>http</a:t>
            </a:r>
            <a:r>
              <a:rPr lang="hu-HU" sz="1000" dirty="0">
                <a:hlinkClick r:id="rId4"/>
              </a:rPr>
              <a:t>://www.eurojust.europa.eu/press/News/News/Pages/2018/2018-01-15_White-Ribbon-Ambassador.aspx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5353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0886"/>
            <a:ext cx="8064896" cy="1470025"/>
          </a:xfrm>
        </p:spPr>
        <p:txBody>
          <a:bodyPr/>
          <a:lstStyle/>
          <a:p>
            <a:r>
              <a:rPr lang="hu-HU" sz="2800" b="1" dirty="0"/>
              <a:t>Az</a:t>
            </a:r>
            <a:r>
              <a:rPr lang="hu-HU" sz="2800" b="1"/>
              <a:t> EU Igazságügyi Együttműködési Egysége</a:t>
            </a:r>
            <a:r>
              <a:rPr lang="hu-HU" b="1" dirty="0"/>
              <a:t/>
            </a:r>
            <a:br>
              <a:rPr lang="hu-HU" b="1" dirty="0"/>
            </a:br>
            <a:r>
              <a:rPr lang="hu-HU" sz="3600" b="1"/>
              <a:t>- Eurojust -</a:t>
            </a:r>
            <a:endParaRPr lang="en-US" b="1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467544" y="1412776"/>
            <a:ext cx="813690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b="1" dirty="0" smtClean="0">
                <a:solidFill>
                  <a:schemeClr val="tx1"/>
                </a:solidFill>
              </a:rPr>
              <a:t>Feladat ellátása: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</a:rPr>
              <a:t>Az </a:t>
            </a:r>
            <a:r>
              <a:rPr lang="hu-HU" sz="1800" dirty="0" err="1">
                <a:solidFill>
                  <a:schemeClr val="tx1"/>
                </a:solidFill>
              </a:rPr>
              <a:t>Eurojust</a:t>
            </a:r>
            <a:r>
              <a:rPr lang="hu-HU" sz="1800" dirty="0">
                <a:solidFill>
                  <a:schemeClr val="tx1"/>
                </a:solidFill>
              </a:rPr>
              <a:t> egy olyan </a:t>
            </a:r>
            <a:r>
              <a:rPr lang="hu-HU" sz="1800" b="1" dirty="0">
                <a:solidFill>
                  <a:schemeClr val="tx1"/>
                </a:solidFill>
              </a:rPr>
              <a:t>kollégiumból áll</a:t>
            </a:r>
            <a:r>
              <a:rPr lang="hu-HU" sz="1800" dirty="0">
                <a:solidFill>
                  <a:schemeClr val="tx1"/>
                </a:solidFill>
              </a:rPr>
              <a:t>, amelyet a </a:t>
            </a:r>
            <a:r>
              <a:rPr lang="hu-HU" sz="1800" b="1" dirty="0" smtClean="0">
                <a:solidFill>
                  <a:schemeClr val="tx1"/>
                </a:solidFill>
              </a:rPr>
              <a:t>27 </a:t>
            </a:r>
            <a:r>
              <a:rPr lang="hu-HU" sz="1800" b="1" dirty="0">
                <a:solidFill>
                  <a:schemeClr val="tx1"/>
                </a:solidFill>
              </a:rPr>
              <a:t>tagállam bírái, ügyészei és rendőrtisztjei alkotnak</a:t>
            </a:r>
            <a:r>
              <a:rPr lang="hu-HU" sz="18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A feladatokat a </a:t>
            </a:r>
            <a:r>
              <a:rPr lang="hu-HU" sz="1800" b="1" dirty="0" smtClean="0">
                <a:solidFill>
                  <a:schemeClr val="tx1"/>
                </a:solidFill>
              </a:rPr>
              <a:t>tagállamok delegált tagjai által </a:t>
            </a:r>
            <a:r>
              <a:rPr lang="hu-HU" sz="1800" dirty="0" smtClean="0">
                <a:solidFill>
                  <a:schemeClr val="tx1"/>
                </a:solidFill>
              </a:rPr>
              <a:t>vagy </a:t>
            </a:r>
            <a:r>
              <a:rPr lang="hu-HU" sz="1800" b="1" dirty="0" smtClean="0">
                <a:solidFill>
                  <a:schemeClr val="tx1"/>
                </a:solidFill>
              </a:rPr>
              <a:t>testületi formában </a:t>
            </a:r>
            <a:r>
              <a:rPr lang="hu-HU" sz="1800" dirty="0" smtClean="0">
                <a:solidFill>
                  <a:schemeClr val="tx1"/>
                </a:solidFill>
              </a:rPr>
              <a:t>látja el.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hu-HU" sz="1800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b="1" dirty="0" smtClean="0">
                <a:solidFill>
                  <a:schemeClr val="tx1"/>
                </a:solidFill>
              </a:rPr>
              <a:t>Feladatok:</a:t>
            </a:r>
            <a:endParaRPr lang="hu-HU" sz="1800" dirty="0" smtClean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Kérheti a tagállamok illetékes hatóságait, hogy egy adott ügyben </a:t>
            </a:r>
            <a:r>
              <a:rPr lang="hu-HU" sz="1800" b="1" dirty="0" smtClean="0">
                <a:solidFill>
                  <a:schemeClr val="tx1"/>
                </a:solidFill>
              </a:rPr>
              <a:t>indítsanak nyomozást vagy büntetőeljárást</a:t>
            </a:r>
            <a:r>
              <a:rPr lang="hu-HU" sz="1800" dirty="0" smtClean="0">
                <a:solidFill>
                  <a:schemeClr val="tx1"/>
                </a:solidFill>
              </a:rPr>
              <a:t>. (A kérést megfelelő indokolással kell ellátni.)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b="1" dirty="0" smtClean="0">
                <a:solidFill>
                  <a:schemeClr val="tx1"/>
                </a:solidFill>
              </a:rPr>
              <a:t>Közös nyomozócsoportot </a:t>
            </a:r>
            <a:r>
              <a:rPr lang="hu-HU" sz="1800" dirty="0" smtClean="0">
                <a:solidFill>
                  <a:schemeClr val="tx1"/>
                </a:solidFill>
              </a:rPr>
              <a:t>hozhat létre a tagállamok közreműködésével.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A tagállamokat kérheti, hogy </a:t>
            </a:r>
            <a:r>
              <a:rPr lang="hu-HU" sz="1800" b="1" dirty="0" smtClean="0">
                <a:solidFill>
                  <a:schemeClr val="tx1"/>
                </a:solidFill>
              </a:rPr>
              <a:t>meghatározott információkat bocsássanak a szervezet rendelkezésére</a:t>
            </a:r>
            <a:r>
              <a:rPr lang="hu-HU" sz="1800" dirty="0" smtClean="0">
                <a:solidFill>
                  <a:schemeClr val="tx1"/>
                </a:solidFill>
              </a:rPr>
              <a:t>, vagy megfelelő nyomozati intézkedéseket hajtsanak végre. (Ezekhez is kellő indokolás szükséges.)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Gondoskodik a tagállamok közötti </a:t>
            </a:r>
            <a:r>
              <a:rPr lang="hu-HU" sz="1800" b="1" dirty="0" smtClean="0">
                <a:solidFill>
                  <a:schemeClr val="tx1"/>
                </a:solidFill>
              </a:rPr>
              <a:t>megfelelő információáramlásról </a:t>
            </a:r>
            <a:r>
              <a:rPr lang="hu-HU" sz="1800" dirty="0" smtClean="0">
                <a:solidFill>
                  <a:schemeClr val="tx1"/>
                </a:solidFill>
              </a:rPr>
              <a:t>(nyomozási, büntetőeljárási cselekmények vonatkozásában).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Segítséget nyújthat az érintett tagállamoknak </a:t>
            </a:r>
            <a:r>
              <a:rPr lang="hu-HU" sz="1800" b="1" dirty="0" smtClean="0">
                <a:solidFill>
                  <a:schemeClr val="tx1"/>
                </a:solidFill>
              </a:rPr>
              <a:t>büntetőeljárásaik összehangolásához</a:t>
            </a:r>
            <a:r>
              <a:rPr lang="hu-HU" sz="18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Együttműködik az </a:t>
            </a:r>
            <a:r>
              <a:rPr lang="hu-HU" sz="1800" b="1" dirty="0" smtClean="0">
                <a:solidFill>
                  <a:schemeClr val="tx1"/>
                </a:solidFill>
              </a:rPr>
              <a:t>Európai Igazságügyi Hálózattal</a:t>
            </a:r>
            <a:r>
              <a:rPr lang="hu-HU" sz="1800" dirty="0" smtClean="0">
                <a:solidFill>
                  <a:schemeClr val="tx1"/>
                </a:solidFill>
              </a:rPr>
              <a:t>, amelynek adatbázisához hozzáférést kaphat.</a:t>
            </a:r>
          </a:p>
        </p:txBody>
      </p:sp>
    </p:spTree>
    <p:extLst>
      <p:ext uri="{BB962C8B-B14F-4D97-AF65-F5344CB8AC3E}">
        <p14:creationId xmlns:p14="http://schemas.microsoft.com/office/powerpoint/2010/main" val="1403981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740352" cy="1008113"/>
          </a:xfrm>
        </p:spPr>
        <p:txBody>
          <a:bodyPr/>
          <a:lstStyle/>
          <a:p>
            <a:r>
              <a:rPr lang="hu-HU" sz="3200" b="1" dirty="0"/>
              <a:t>Európai Határ- és Partvédelmi </a:t>
            </a:r>
            <a:r>
              <a:rPr lang="hu-HU" sz="3200" b="1" dirty="0" smtClean="0"/>
              <a:t>Ügynökség </a:t>
            </a:r>
            <a:r>
              <a:rPr lang="hu-HU" sz="3200" b="1" dirty="0" err="1" smtClean="0"/>
              <a:t>-Frontex</a:t>
            </a:r>
            <a:r>
              <a:rPr lang="hu-HU" sz="3200" b="1" dirty="0" smtClean="0"/>
              <a:t> -</a:t>
            </a:r>
            <a:endParaRPr lang="en-US" sz="3600" b="1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251520" y="3877634"/>
            <a:ext cx="5472608" cy="298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hu-HU" sz="1800" b="1" dirty="0" smtClean="0">
                <a:solidFill>
                  <a:schemeClr val="tx1"/>
                </a:solidFill>
              </a:rPr>
              <a:t>Fő céljai: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a </a:t>
            </a:r>
            <a:r>
              <a:rPr lang="hu-HU" sz="1800" dirty="0">
                <a:solidFill>
                  <a:schemeClr val="tx1"/>
                </a:solidFill>
              </a:rPr>
              <a:t>határokon átnyúló bűnözés elleni </a:t>
            </a:r>
            <a:r>
              <a:rPr lang="hu-HU" sz="1800" dirty="0" smtClean="0">
                <a:solidFill>
                  <a:schemeClr val="tx1"/>
                </a:solidFill>
              </a:rPr>
              <a:t>küzdelem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</a:rPr>
              <a:t>A </a:t>
            </a:r>
            <a:r>
              <a:rPr lang="hu-HU" sz="1800" dirty="0" err="1">
                <a:solidFill>
                  <a:schemeClr val="tx1"/>
                </a:solidFill>
              </a:rPr>
              <a:t>Frontex</a:t>
            </a:r>
            <a:r>
              <a:rPr lang="hu-HU" sz="1800" dirty="0">
                <a:solidFill>
                  <a:schemeClr val="tx1"/>
                </a:solidFill>
              </a:rPr>
              <a:t> segíti az uniós országok és a schengeni társult országok külső határigazgatás terén végzett munkáját, valamint a határellenőrzés uniós szintű harmonizációját. </a:t>
            </a:r>
            <a:endParaRPr lang="hu-HU" sz="1800" dirty="0" smtClean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</a:rPr>
              <a:t>Az </a:t>
            </a:r>
            <a:r>
              <a:rPr lang="hu-HU" sz="1800" dirty="0">
                <a:solidFill>
                  <a:schemeClr val="tx1"/>
                </a:solidFill>
              </a:rPr>
              <a:t>ügynökség technikai segítséget és szakértői támogatást </a:t>
            </a:r>
            <a:r>
              <a:rPr lang="hu-HU" sz="1800" dirty="0" smtClean="0">
                <a:solidFill>
                  <a:schemeClr val="tx1"/>
                </a:solidFill>
              </a:rPr>
              <a:t>biztosít, így </a:t>
            </a:r>
            <a:r>
              <a:rPr lang="hu-HU" sz="1800" dirty="0">
                <a:solidFill>
                  <a:schemeClr val="tx1"/>
                </a:solidFill>
              </a:rPr>
              <a:t>megkönnyíti az egyes uniós országokban működő határigazgatási hatóságok közötti együttműködést.</a:t>
            </a:r>
            <a:endParaRPr lang="hu-HU" sz="1800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hu-HU" sz="18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hu-HU" sz="1800" b="1" dirty="0">
              <a:solidFill>
                <a:schemeClr val="tx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1520" y="1369353"/>
            <a:ext cx="5832648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>
                <a:solidFill>
                  <a:prstClr val="black"/>
                </a:solidFill>
                <a:latin typeface="+mj-lt"/>
              </a:rPr>
              <a:t>Székhelye:</a:t>
            </a:r>
            <a:r>
              <a:rPr lang="hu-HU" dirty="0">
                <a:solidFill>
                  <a:prstClr val="black"/>
                </a:solidFill>
                <a:latin typeface="+mj-lt"/>
              </a:rPr>
              <a:t> </a:t>
            </a:r>
            <a:r>
              <a:rPr lang="hu-HU" dirty="0">
                <a:latin typeface="+mj-lt"/>
              </a:rPr>
              <a:t>Varsó</a:t>
            </a:r>
            <a:endParaRPr lang="hu-HU" dirty="0" smtClean="0">
              <a:solidFill>
                <a:prstClr val="black"/>
              </a:solidFill>
              <a:latin typeface="+mj-lt"/>
            </a:endParaRPr>
          </a:p>
          <a:p>
            <a:pPr lvl="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>
                <a:solidFill>
                  <a:prstClr val="black"/>
                </a:solidFill>
                <a:latin typeface="+mj-lt"/>
              </a:rPr>
              <a:t>Elnöke: </a:t>
            </a:r>
            <a:r>
              <a:rPr lang="hu-HU" dirty="0" err="1" smtClean="0">
                <a:latin typeface="+mj-lt"/>
              </a:rPr>
              <a:t>Fabrice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>
                <a:latin typeface="+mj-lt"/>
              </a:rPr>
              <a:t>Leggeri</a:t>
            </a:r>
            <a:endParaRPr lang="hu-HU" dirty="0" smtClean="0">
              <a:solidFill>
                <a:prstClr val="black"/>
              </a:solidFill>
              <a:latin typeface="+mj-lt"/>
            </a:endParaRPr>
          </a:p>
          <a:p>
            <a:pPr lvl="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latin typeface="+mj-lt"/>
              </a:rPr>
              <a:t>2004-ben </a:t>
            </a:r>
            <a:r>
              <a:rPr lang="hu-HU" b="1" dirty="0" smtClean="0">
                <a:latin typeface="+mj-lt"/>
              </a:rPr>
              <a:t>alapították</a:t>
            </a:r>
            <a:r>
              <a:rPr lang="hu-HU" dirty="0" smtClean="0">
                <a:latin typeface="+mj-lt"/>
              </a:rPr>
              <a:t> azzal a céllal, hogy </a:t>
            </a:r>
            <a:r>
              <a:rPr lang="hu-HU" dirty="0">
                <a:latin typeface="+mj-lt"/>
              </a:rPr>
              <a:t>segítse az EU tagállamait és a schengeni társult országokat az szabad mozgás uniós </a:t>
            </a:r>
            <a:r>
              <a:rPr lang="hu-HU" b="1" dirty="0">
                <a:latin typeface="+mj-lt"/>
              </a:rPr>
              <a:t>területének külső határai </a:t>
            </a:r>
            <a:r>
              <a:rPr lang="hu-HU" b="1" dirty="0" smtClean="0">
                <a:latin typeface="+mj-lt"/>
              </a:rPr>
              <a:t>védelmében</a:t>
            </a:r>
            <a:r>
              <a:rPr lang="hu-HU" dirty="0" smtClean="0">
                <a:latin typeface="+mj-lt"/>
              </a:rPr>
              <a:t>.</a:t>
            </a:r>
          </a:p>
          <a:p>
            <a:pPr lvl="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>
                <a:solidFill>
                  <a:prstClr val="black"/>
                </a:solidFill>
                <a:latin typeface="+mj-lt"/>
              </a:rPr>
              <a:t>Vonatkozó </a:t>
            </a:r>
            <a:r>
              <a:rPr lang="hu-HU" b="1" dirty="0">
                <a:solidFill>
                  <a:prstClr val="black"/>
                </a:solidFill>
                <a:latin typeface="+mj-lt"/>
              </a:rPr>
              <a:t>jogszabály: </a:t>
            </a:r>
            <a:r>
              <a:rPr lang="hu-HU" dirty="0">
                <a:latin typeface="+mj-lt"/>
              </a:rPr>
              <a:t> Európai Határ- és Partvédelmi Ügynökséget az Európai Határ- és Parti Őrségről szóló 2016. szeptember 14-i (EU) 2016/1624 rendelet hozta létre</a:t>
            </a:r>
            <a:endParaRPr lang="hu-HU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638595" y="5589240"/>
            <a:ext cx="2505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>
                <a:hlinkClick r:id="rId2"/>
              </a:rPr>
              <a:t>https://frontex.europa.eu/about-frontex/organisation/executive-profiles/</a:t>
            </a:r>
            <a:endParaRPr lang="hu-HU" sz="10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93" y="1911238"/>
            <a:ext cx="2177769" cy="32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/>
          <p:cNvSpPr txBox="1">
            <a:spLocks/>
          </p:cNvSpPr>
          <p:nvPr/>
        </p:nvSpPr>
        <p:spPr bwMode="auto">
          <a:xfrm>
            <a:off x="467544" y="1412776"/>
            <a:ext cx="813690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b="1" dirty="0" smtClean="0">
                <a:solidFill>
                  <a:schemeClr val="tx1"/>
                </a:solidFill>
              </a:rPr>
              <a:t>Feladat ellátása: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b="1" dirty="0" smtClean="0">
                <a:solidFill>
                  <a:schemeClr val="tx1"/>
                </a:solidFill>
              </a:rPr>
              <a:t>Nincsenek saját </a:t>
            </a:r>
            <a:r>
              <a:rPr lang="hu-HU" sz="1800" b="1" dirty="0">
                <a:solidFill>
                  <a:schemeClr val="tx1"/>
                </a:solidFill>
              </a:rPr>
              <a:t>műszaki eszközei, sem saját határőrei</a:t>
            </a:r>
            <a:r>
              <a:rPr lang="hu-HU" sz="1800" dirty="0">
                <a:solidFill>
                  <a:schemeClr val="tx1"/>
                </a:solidFill>
              </a:rPr>
              <a:t>. A közös műveletek összehangolásakor </a:t>
            </a:r>
            <a:r>
              <a:rPr lang="hu-HU" sz="1800" dirty="0" smtClean="0">
                <a:solidFill>
                  <a:schemeClr val="tx1"/>
                </a:solidFill>
              </a:rPr>
              <a:t>az </a:t>
            </a:r>
            <a:r>
              <a:rPr lang="hu-HU" sz="1800" dirty="0">
                <a:solidFill>
                  <a:schemeClr val="tx1"/>
                </a:solidFill>
              </a:rPr>
              <a:t>uniós országokra hagyatkozik a határőrök, hajók, légi járművek és más erőforrások biztosítását illetően</a:t>
            </a:r>
            <a:r>
              <a:rPr lang="hu-HU" sz="18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</a:rPr>
              <a:t>Tevékenységi területeinek mindegyikén </a:t>
            </a:r>
            <a:r>
              <a:rPr lang="hu-HU" sz="1800" b="1" dirty="0" smtClean="0">
                <a:solidFill>
                  <a:schemeClr val="tx1"/>
                </a:solidFill>
              </a:rPr>
              <a:t>koordinátorként működik.</a:t>
            </a:r>
            <a:endParaRPr lang="hu-HU" sz="180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1800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b="1" dirty="0" smtClean="0">
                <a:solidFill>
                  <a:schemeClr val="tx1"/>
                </a:solidFill>
              </a:rPr>
              <a:t>Feladatok:</a:t>
            </a:r>
            <a:endParaRPr lang="hu-HU" sz="18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</a:rPr>
              <a:t>T</a:t>
            </a:r>
            <a:r>
              <a:rPr lang="hu-HU" sz="1800" dirty="0" smtClean="0">
                <a:solidFill>
                  <a:schemeClr val="tx1"/>
                </a:solidFill>
              </a:rPr>
              <a:t>echnikai </a:t>
            </a:r>
            <a:r>
              <a:rPr lang="hu-HU" sz="1800" dirty="0">
                <a:solidFill>
                  <a:schemeClr val="tx1"/>
                </a:solidFill>
              </a:rPr>
              <a:t>támogatást </a:t>
            </a:r>
            <a:r>
              <a:rPr lang="hu-HU" sz="1800" dirty="0" smtClean="0">
                <a:solidFill>
                  <a:schemeClr val="tx1"/>
                </a:solidFill>
              </a:rPr>
              <a:t>nyújt </a:t>
            </a:r>
            <a:r>
              <a:rPr lang="hu-HU" sz="1800" dirty="0">
                <a:solidFill>
                  <a:schemeClr val="tx1"/>
                </a:solidFill>
              </a:rPr>
              <a:t>azoknak az országoknak, amelyekre súlyos migrációs nyomás nehezedik.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</a:rPr>
              <a:t>Ezt kiegészítő műszaki eszközök (pl. légi járművek és hajók) és különlegesen képzett határigazgatási szakemberek helyszínre történő küldésének összehangolása révén valósítja meg.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</a:rPr>
              <a:t>M</a:t>
            </a:r>
            <a:r>
              <a:rPr lang="hu-HU" sz="1800" dirty="0" smtClean="0">
                <a:solidFill>
                  <a:schemeClr val="tx1"/>
                </a:solidFill>
              </a:rPr>
              <a:t>űveleteket </a:t>
            </a:r>
            <a:r>
              <a:rPr lang="hu-HU" sz="1800" dirty="0">
                <a:solidFill>
                  <a:schemeClr val="tx1"/>
                </a:solidFill>
              </a:rPr>
              <a:t>koordinál a tengeren (pl. Görögországban, Olaszországban és Spanyolországban) és a külső szárazföldi határok mentén, többek között Bulgáriában, Lengyelországban, Romániában és Szlovákiában.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03648" y="260648"/>
            <a:ext cx="7740352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sz="3200" b="1" dirty="0" smtClean="0"/>
              <a:t>Európai Határ- és Partvédelmi Ügynökség - </a:t>
            </a:r>
            <a:r>
              <a:rPr lang="hu-HU" sz="3200" b="1" dirty="0" err="1" smtClean="0"/>
              <a:t>Frontex</a:t>
            </a:r>
            <a:r>
              <a:rPr lang="hu-HU" sz="3200" b="1" dirty="0" smtClean="0"/>
              <a:t> -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7567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/>
          <p:cNvSpPr txBox="1">
            <a:spLocks/>
          </p:cNvSpPr>
          <p:nvPr/>
        </p:nvSpPr>
        <p:spPr bwMode="auto">
          <a:xfrm>
            <a:off x="467544" y="1412776"/>
            <a:ext cx="813690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800" dirty="0">
                <a:solidFill>
                  <a:schemeClr val="tx1"/>
                </a:solidFill>
              </a:rPr>
              <a:t>A </a:t>
            </a:r>
            <a:r>
              <a:rPr lang="hu-HU" sz="1800" dirty="0" err="1">
                <a:solidFill>
                  <a:schemeClr val="tx1"/>
                </a:solidFill>
              </a:rPr>
              <a:t>Frontex</a:t>
            </a:r>
            <a:r>
              <a:rPr lang="hu-HU" sz="1800" dirty="0">
                <a:solidFill>
                  <a:schemeClr val="tx1"/>
                </a:solidFill>
              </a:rPr>
              <a:t> több mint </a:t>
            </a:r>
            <a:r>
              <a:rPr lang="hu-HU" sz="1800" b="1" dirty="0">
                <a:solidFill>
                  <a:schemeClr val="tx1"/>
                </a:solidFill>
              </a:rPr>
              <a:t>300 szakembert foglalkoztat varsói központjában</a:t>
            </a:r>
            <a:r>
              <a:rPr lang="hu-HU" sz="1800" dirty="0">
                <a:solidFill>
                  <a:schemeClr val="tx1"/>
                </a:solidFill>
              </a:rPr>
              <a:t>, akik az alábbi területeken dolgoznak:</a:t>
            </a:r>
          </a:p>
          <a:p>
            <a:pPr marL="71120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</a:rPr>
              <a:t>kockázatelemzés,</a:t>
            </a:r>
          </a:p>
          <a:p>
            <a:pPr marL="71120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</a:rPr>
              <a:t>(szárazföldi, tengeri és légi) műveletek,</a:t>
            </a:r>
          </a:p>
          <a:p>
            <a:pPr marL="711200" indent="-285750" algn="just">
              <a:buFont typeface="Arial" panose="020B0604020202020204" pitchFamily="34" charset="0"/>
              <a:buChar char="•"/>
            </a:pPr>
            <a:r>
              <a:rPr lang="hu-HU" sz="1800" dirty="0" err="1">
                <a:solidFill>
                  <a:schemeClr val="tx1"/>
                </a:solidFill>
              </a:rPr>
              <a:t>Frontex</a:t>
            </a:r>
            <a:r>
              <a:rPr lang="hu-HU" sz="1800" dirty="0">
                <a:solidFill>
                  <a:schemeClr val="tx1"/>
                </a:solidFill>
              </a:rPr>
              <a:t> Helyzetelemző Központ,</a:t>
            </a:r>
          </a:p>
          <a:p>
            <a:pPr marL="71120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</a:rPr>
              <a:t>visszatérések,</a:t>
            </a:r>
          </a:p>
          <a:p>
            <a:pPr marL="71120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</a:rPr>
              <a:t>összevont erőforrások,</a:t>
            </a:r>
          </a:p>
          <a:p>
            <a:pPr marL="71120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</a:rPr>
              <a:t>nemzetközi és uniós együttműködés,</a:t>
            </a:r>
          </a:p>
          <a:p>
            <a:pPr marL="71120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</a:rPr>
              <a:t>jogi ügyek, alapjogok</a:t>
            </a:r>
          </a:p>
          <a:p>
            <a:pPr marL="71120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</a:rPr>
              <a:t>vállalatirányítás</a:t>
            </a:r>
            <a:r>
              <a:rPr lang="hu-HU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hu-HU" sz="1800" dirty="0" smtClean="0">
                <a:solidFill>
                  <a:schemeClr val="tx1"/>
                </a:solidFill>
              </a:rPr>
              <a:t>Évente </a:t>
            </a:r>
            <a:r>
              <a:rPr lang="hu-HU" sz="1800" dirty="0" smtClean="0">
                <a:solidFill>
                  <a:schemeClr val="tx1"/>
                </a:solidFill>
              </a:rPr>
              <a:t>körülbelül </a:t>
            </a:r>
            <a:r>
              <a:rPr lang="hu-HU" sz="1800" b="1" dirty="0">
                <a:solidFill>
                  <a:schemeClr val="tx1"/>
                </a:solidFill>
              </a:rPr>
              <a:t>700 millió ember lépi át Európa külső </a:t>
            </a:r>
            <a:r>
              <a:rPr lang="hu-HU" sz="1800" b="1" dirty="0" smtClean="0">
                <a:solidFill>
                  <a:schemeClr val="tx1"/>
                </a:solidFill>
              </a:rPr>
              <a:t>határait</a:t>
            </a:r>
            <a:r>
              <a:rPr lang="hu-HU" sz="1800" dirty="0" smtClean="0">
                <a:solidFill>
                  <a:schemeClr val="tx1"/>
                </a:solidFill>
              </a:rPr>
              <a:t>, így a legnagyobb </a:t>
            </a:r>
            <a:r>
              <a:rPr lang="hu-HU" sz="1800" dirty="0" smtClean="0">
                <a:solidFill>
                  <a:schemeClr val="tx1"/>
                </a:solidFill>
              </a:rPr>
              <a:t>kihívást </a:t>
            </a:r>
            <a:r>
              <a:rPr lang="hu-HU" sz="1800" dirty="0">
                <a:solidFill>
                  <a:schemeClr val="tx1"/>
                </a:solidFill>
              </a:rPr>
              <a:t>az illegális tevékenységek felderítése jelenti, amelyet úgy kell megvalósítani, hogy ez ne késleltesse a többiek utazását.</a:t>
            </a:r>
          </a:p>
          <a:p>
            <a:pPr algn="just"/>
            <a:r>
              <a:rPr lang="hu-HU" sz="1800" dirty="0">
                <a:solidFill>
                  <a:schemeClr val="tx1"/>
                </a:solidFill>
              </a:rPr>
              <a:t>A </a:t>
            </a:r>
            <a:r>
              <a:rPr lang="hu-HU" sz="1800" b="1" dirty="0">
                <a:solidFill>
                  <a:schemeClr val="tx1"/>
                </a:solidFill>
              </a:rPr>
              <a:t>schengeni államok</a:t>
            </a:r>
            <a:r>
              <a:rPr lang="hu-HU" sz="1800" dirty="0">
                <a:solidFill>
                  <a:schemeClr val="tx1"/>
                </a:solidFill>
              </a:rPr>
              <a:t> között nincs állandó határellenőrzés, ami megnöveli a külső határok ellenőrzésének fontosságát.</a:t>
            </a:r>
          </a:p>
          <a:p>
            <a:pPr algn="just"/>
            <a:endParaRPr lang="hu-HU" sz="18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03648" y="260648"/>
            <a:ext cx="7740352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sz="3200" b="1" dirty="0" smtClean="0"/>
              <a:t>Európai Határ- és Partvédelmi Ügynökség - </a:t>
            </a:r>
            <a:r>
              <a:rPr lang="hu-HU" sz="3200" b="1" dirty="0" err="1" smtClean="0"/>
              <a:t>Frontex</a:t>
            </a:r>
            <a:r>
              <a:rPr lang="hu-HU" sz="3200" b="1" dirty="0" smtClean="0"/>
              <a:t> -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89759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6237" y="-99392"/>
            <a:ext cx="7772400" cy="1470025"/>
          </a:xfrm>
        </p:spPr>
        <p:txBody>
          <a:bodyPr/>
          <a:lstStyle/>
          <a:p>
            <a:r>
              <a:rPr lang="hu-HU" sz="3600" b="1" dirty="0"/>
              <a:t>Európai Gyógyszerügynökség 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smtClean="0"/>
              <a:t>- EMA -</a:t>
            </a:r>
            <a:endParaRPr lang="en-US" sz="3600" b="1" dirty="0"/>
          </a:p>
        </p:txBody>
      </p:sp>
      <p:sp>
        <p:nvSpPr>
          <p:cNvPr id="3" name="Téglalap 2"/>
          <p:cNvSpPr/>
          <p:nvPr/>
        </p:nvSpPr>
        <p:spPr>
          <a:xfrm>
            <a:off x="341397" y="1412776"/>
            <a:ext cx="6030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>
                <a:latin typeface="+mj-lt"/>
              </a:rPr>
              <a:t>Az </a:t>
            </a:r>
            <a:r>
              <a:rPr lang="hu-HU" sz="2000" b="1" dirty="0">
                <a:latin typeface="+mj-lt"/>
              </a:rPr>
              <a:t>Európai </a:t>
            </a:r>
            <a:r>
              <a:rPr lang="hu-HU" sz="2000" b="1" dirty="0" smtClean="0">
                <a:latin typeface="+mj-lt"/>
              </a:rPr>
              <a:t>Gyógyszerügynökség </a:t>
            </a:r>
            <a:r>
              <a:rPr lang="hu-HU" sz="2000" dirty="0" smtClean="0">
                <a:latin typeface="+mj-lt"/>
              </a:rPr>
              <a:t>feladata </a:t>
            </a:r>
            <a:r>
              <a:rPr lang="hu-HU" sz="2000" dirty="0">
                <a:latin typeface="+mj-lt"/>
              </a:rPr>
              <a:t>az emberi, illetve állatgyógyászati felhasználásra szánt gyógyszerek tudományos </a:t>
            </a:r>
            <a:r>
              <a:rPr lang="hu-HU" sz="2000" dirty="0" smtClean="0">
                <a:latin typeface="+mj-lt"/>
              </a:rPr>
              <a:t>kiértékelése, felügyelete </a:t>
            </a:r>
            <a:r>
              <a:rPr lang="hu-HU" sz="2000" dirty="0">
                <a:latin typeface="+mj-lt"/>
              </a:rPr>
              <a:t>és biztonságosságuk figyelemmel </a:t>
            </a:r>
            <a:r>
              <a:rPr lang="hu-HU" sz="2000" dirty="0" smtClean="0">
                <a:latin typeface="+mj-lt"/>
              </a:rPr>
              <a:t>kísérése.</a:t>
            </a:r>
            <a:endParaRPr lang="hu-HU" sz="2000" dirty="0">
              <a:latin typeface="+mj-lt"/>
            </a:endParaRPr>
          </a:p>
          <a:p>
            <a:pPr algn="just"/>
            <a:r>
              <a:rPr lang="hu-HU" sz="2000" b="1" dirty="0">
                <a:latin typeface="+mj-lt"/>
              </a:rPr>
              <a:t>Ügyvezető igazgató:</a:t>
            </a:r>
            <a:r>
              <a:rPr lang="hu-HU" sz="2000" dirty="0">
                <a:latin typeface="+mj-lt"/>
              </a:rPr>
              <a:t> Guido </a:t>
            </a:r>
            <a:r>
              <a:rPr lang="hu-HU" sz="2000" dirty="0" err="1">
                <a:latin typeface="+mj-lt"/>
              </a:rPr>
              <a:t>Rasi</a:t>
            </a:r>
            <a:endParaRPr lang="hu-HU" sz="2000" dirty="0">
              <a:latin typeface="+mj-lt"/>
            </a:endParaRPr>
          </a:p>
          <a:p>
            <a:pPr algn="just"/>
            <a:r>
              <a:rPr lang="hu-HU" sz="2000" b="1" dirty="0" smtClean="0">
                <a:latin typeface="+mj-lt"/>
              </a:rPr>
              <a:t>Székhely</a:t>
            </a:r>
            <a:r>
              <a:rPr lang="hu-HU" sz="2000" b="1" dirty="0">
                <a:latin typeface="+mj-lt"/>
              </a:rPr>
              <a:t>:</a:t>
            </a:r>
            <a:r>
              <a:rPr lang="hu-HU" sz="2000" dirty="0">
                <a:latin typeface="+mj-lt"/>
              </a:rPr>
              <a:t> Hollandiába, Amszterdamba</a:t>
            </a:r>
            <a:r>
              <a:rPr lang="hu-HU" sz="2000" dirty="0" smtClean="0">
                <a:latin typeface="+mj-lt"/>
              </a:rPr>
              <a:t>.</a:t>
            </a:r>
          </a:p>
          <a:p>
            <a:pPr algn="just"/>
            <a:r>
              <a:rPr lang="hu-HU" sz="2000" b="1" dirty="0" smtClean="0">
                <a:latin typeface="+mj-lt"/>
              </a:rPr>
              <a:t>Alapítás éve: </a:t>
            </a:r>
            <a:r>
              <a:rPr lang="hu-HU" sz="2000" dirty="0" smtClean="0">
                <a:latin typeface="+mj-lt"/>
              </a:rPr>
              <a:t>1995</a:t>
            </a:r>
          </a:p>
          <a:p>
            <a:pPr algn="just"/>
            <a:r>
              <a:rPr lang="hu-HU" sz="2000" b="1" dirty="0" smtClean="0">
                <a:latin typeface="+mj-lt"/>
              </a:rPr>
              <a:t>Vonatkozó jogszabály: </a:t>
            </a:r>
            <a:r>
              <a:rPr lang="hu-HU" sz="2000" dirty="0" smtClean="0">
                <a:latin typeface="+mj-lt"/>
              </a:rPr>
              <a:t>726/2004/EK rendelet</a:t>
            </a:r>
            <a:endParaRPr lang="hu-HU" sz="2000" dirty="0">
              <a:latin typeface="+mj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7" y="3934329"/>
            <a:ext cx="4471681" cy="226378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39552" y="6381328"/>
            <a:ext cx="2817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latin typeface="+mj-lt"/>
              </a:rPr>
              <a:t>További információkért klikk: </a:t>
            </a:r>
            <a:r>
              <a:rPr lang="hu-HU" sz="1400" dirty="0" smtClean="0">
                <a:latin typeface="+mj-lt"/>
                <a:hlinkClick r:id="rId3"/>
              </a:rPr>
              <a:t>LINK</a:t>
            </a:r>
            <a:endParaRPr lang="hu-HU" sz="1400" dirty="0">
              <a:latin typeface="+mj-lt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26" y="1509518"/>
            <a:ext cx="2552700" cy="3810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353944" y="5319518"/>
            <a:ext cx="253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Forrás: </a:t>
            </a:r>
            <a:r>
              <a:rPr lang="hu-HU" sz="800" dirty="0">
                <a:hlinkClick r:id="rId5"/>
              </a:rPr>
              <a:t>https://www.ema.europa.eu/en/news/looking-back-2013-guido-rasi-executive-director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411916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4000" b="1" dirty="0" smtClean="0"/>
              <a:t>A Gazdasági és Szociális Bizottság</a:t>
            </a:r>
            <a:endParaRPr lang="en-US" sz="40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7076" y="1358766"/>
            <a:ext cx="8565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latin typeface="+mj-lt"/>
              </a:rPr>
              <a:t>Rövidített neve EGSZB, melyet 1957-ben az EGK-t létrehozó országok alapítottak.</a:t>
            </a:r>
          </a:p>
          <a:p>
            <a:pPr algn="just"/>
            <a:r>
              <a:rPr lang="hu-HU" sz="2000" b="1" dirty="0" smtClean="0">
                <a:latin typeface="+mj-lt"/>
              </a:rPr>
              <a:t>Szerepe: </a:t>
            </a:r>
            <a:r>
              <a:rPr lang="hu-HU" sz="2000" dirty="0" smtClean="0">
                <a:latin typeface="+mj-lt"/>
              </a:rPr>
              <a:t>tanácsadó jellegű, konzultatív szerv, amelynek feladata a civil társadalom, valamint a szociális és gazdasági érdekcsoportok bevonása az uniós döntések előkészítésébe.</a:t>
            </a:r>
          </a:p>
          <a:p>
            <a:pPr algn="just"/>
            <a:r>
              <a:rPr lang="hu-HU" sz="2000" b="1" dirty="0" smtClean="0">
                <a:latin typeface="+mj-lt"/>
              </a:rPr>
              <a:t>Székhelye: </a:t>
            </a:r>
            <a:r>
              <a:rPr lang="hu-HU" sz="2000" dirty="0" smtClean="0">
                <a:latin typeface="+mj-lt"/>
              </a:rPr>
              <a:t>Brüsszel</a:t>
            </a:r>
          </a:p>
          <a:p>
            <a:r>
              <a:rPr lang="hu-HU" sz="2000" b="1" dirty="0" smtClean="0">
                <a:latin typeface="+mj-lt"/>
              </a:rPr>
              <a:t>Elnök</a:t>
            </a:r>
            <a:r>
              <a:rPr lang="hu-HU" sz="2000" b="1" dirty="0">
                <a:latin typeface="+mj-lt"/>
              </a:rPr>
              <a:t>:</a:t>
            </a:r>
            <a:r>
              <a:rPr lang="hu-HU" sz="2000" dirty="0">
                <a:latin typeface="+mj-lt"/>
              </a:rPr>
              <a:t> Luca </a:t>
            </a:r>
            <a:r>
              <a:rPr lang="hu-HU" sz="2000" dirty="0" err="1">
                <a:latin typeface="+mj-lt"/>
              </a:rPr>
              <a:t>Jahier</a:t>
            </a:r>
            <a:endParaRPr lang="hu-HU" sz="2000" dirty="0">
              <a:latin typeface="+mj-lt"/>
            </a:endParaRPr>
          </a:p>
          <a:p>
            <a:endParaRPr lang="hu-HU" sz="2000" dirty="0">
              <a:latin typeface="+mj-lt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086687" y="6657945"/>
            <a:ext cx="14622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00" dirty="0" smtClean="0">
                <a:latin typeface="+mj-lt"/>
              </a:rPr>
              <a:t>Forrás: </a:t>
            </a:r>
            <a:r>
              <a:rPr lang="hu-HU" sz="700" dirty="0">
                <a:latin typeface="+mj-lt"/>
              </a:rPr>
              <a:t>https://</a:t>
            </a:r>
            <a:r>
              <a:rPr lang="hu-HU" sz="700" dirty="0" smtClean="0">
                <a:latin typeface="+mj-lt"/>
              </a:rPr>
              <a:t>www.eesc.europa.eu</a:t>
            </a:r>
            <a:endParaRPr lang="hu-HU" sz="700" dirty="0">
              <a:latin typeface="+mj-lt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09" y="2981855"/>
            <a:ext cx="3744416" cy="376001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27076" y="3795623"/>
            <a:ext cx="43889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latin typeface="+mj-lt"/>
              </a:rPr>
              <a:t>2018. április 18-án </a:t>
            </a:r>
            <a:r>
              <a:rPr lang="hu-HU" sz="2000" dirty="0" smtClean="0">
                <a:latin typeface="+mj-lt"/>
              </a:rPr>
              <a:t>választották az </a:t>
            </a:r>
            <a:r>
              <a:rPr lang="hu-HU" sz="2000" dirty="0">
                <a:latin typeface="+mj-lt"/>
              </a:rPr>
              <a:t>Európai Gazdasági és Szociális Bizottság </a:t>
            </a:r>
            <a:r>
              <a:rPr lang="hu-HU" sz="2000" dirty="0" smtClean="0">
                <a:latin typeface="+mj-lt"/>
              </a:rPr>
              <a:t>elnökévé, mely tisztségét </a:t>
            </a:r>
            <a:r>
              <a:rPr lang="hu-HU" sz="2000" dirty="0">
                <a:latin typeface="+mj-lt"/>
              </a:rPr>
              <a:t>két és fél évre, azaz 2020 októberéig </a:t>
            </a:r>
            <a:r>
              <a:rPr lang="hu-HU" sz="2000" dirty="0" smtClean="0">
                <a:latin typeface="+mj-lt"/>
              </a:rPr>
              <a:t>tölti be. </a:t>
            </a:r>
            <a:endParaRPr lang="hu-HU" sz="2000" dirty="0" smtClean="0">
              <a:latin typeface="+mj-lt"/>
            </a:endParaRPr>
          </a:p>
          <a:p>
            <a:pPr algn="just"/>
            <a:r>
              <a:rPr lang="hu-HU" sz="2000" dirty="0" smtClean="0">
                <a:latin typeface="+mj-lt"/>
              </a:rPr>
              <a:t>2002 </a:t>
            </a:r>
            <a:r>
              <a:rPr lang="hu-HU" sz="2000" dirty="0">
                <a:latin typeface="+mj-lt"/>
              </a:rPr>
              <a:t>óta tagja az </a:t>
            </a:r>
            <a:r>
              <a:rPr lang="hu-HU" sz="2000" dirty="0" err="1">
                <a:latin typeface="+mj-lt"/>
              </a:rPr>
              <a:t>EGSZB-nek</a:t>
            </a:r>
            <a:r>
              <a:rPr lang="hu-HU" sz="2000" dirty="0">
                <a:latin typeface="+mj-lt"/>
              </a:rPr>
              <a:t>, ahol </a:t>
            </a:r>
            <a:r>
              <a:rPr lang="hu-HU" sz="2000" dirty="0" smtClean="0">
                <a:latin typeface="+mj-lt"/>
              </a:rPr>
              <a:t>az </a:t>
            </a:r>
            <a:r>
              <a:rPr lang="hu-HU" sz="2000" dirty="0">
                <a:latin typeface="+mj-lt"/>
              </a:rPr>
              <a:t>Európai Unió szociális és kohéziós politikájával és különböző nemzetközi </a:t>
            </a:r>
            <a:r>
              <a:rPr lang="hu-HU" sz="2000" dirty="0" smtClean="0">
                <a:latin typeface="+mj-lt"/>
              </a:rPr>
              <a:t>kérdésekkel foglalkozott.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0118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3600" b="1" dirty="0"/>
              <a:t>Európai Gyógyszerügynökség 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smtClean="0"/>
              <a:t>- EMA -</a:t>
            </a:r>
            <a:endParaRPr lang="en-US" sz="36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916832"/>
            <a:ext cx="8352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Az ügynökség vezetését egy </a:t>
            </a:r>
            <a:r>
              <a:rPr lang="hu-HU" sz="2000" b="1" dirty="0" smtClean="0">
                <a:latin typeface="+mj-lt"/>
              </a:rPr>
              <a:t>igazgatótanács</a:t>
            </a:r>
            <a:r>
              <a:rPr lang="hu-HU" sz="2000" dirty="0" smtClean="0">
                <a:latin typeface="+mj-lt"/>
              </a:rPr>
              <a:t> és egy </a:t>
            </a:r>
            <a:r>
              <a:rPr lang="hu-HU" sz="2000" b="1" dirty="0" smtClean="0">
                <a:latin typeface="+mj-lt"/>
              </a:rPr>
              <a:t>ügyvezető igazgató </a:t>
            </a:r>
            <a:r>
              <a:rPr lang="hu-HU" sz="2000" dirty="0" smtClean="0">
                <a:latin typeface="+mj-lt"/>
              </a:rPr>
              <a:t>végzi.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Az ügynökség </a:t>
            </a:r>
            <a:r>
              <a:rPr lang="hu-HU" sz="2000" b="1" dirty="0" smtClean="0">
                <a:latin typeface="+mj-lt"/>
              </a:rPr>
              <a:t>tagjai </a:t>
            </a:r>
            <a:r>
              <a:rPr lang="hu-HU" sz="2000" dirty="0">
                <a:latin typeface="+mj-lt"/>
              </a:rPr>
              <a:t>általános közérdekből járnak </a:t>
            </a:r>
            <a:r>
              <a:rPr lang="hu-HU" sz="2000" dirty="0" smtClean="0">
                <a:latin typeface="+mj-lt"/>
              </a:rPr>
              <a:t>el, tehát nem </a:t>
            </a:r>
            <a:r>
              <a:rPr lang="hu-HU" sz="2000" dirty="0">
                <a:latin typeface="+mj-lt"/>
              </a:rPr>
              <a:t>egy tagállami kormányt, szervezetet vagy ágazatot </a:t>
            </a:r>
            <a:r>
              <a:rPr lang="hu-HU" sz="2000" dirty="0" smtClean="0">
                <a:latin typeface="+mj-lt"/>
              </a:rPr>
              <a:t>képviselnek. 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Az </a:t>
            </a:r>
            <a:r>
              <a:rPr lang="hu-HU" sz="2000" b="1" dirty="0">
                <a:latin typeface="+mj-lt"/>
              </a:rPr>
              <a:t>igazgatótanács </a:t>
            </a:r>
            <a:r>
              <a:rPr lang="hu-HU" sz="2000" dirty="0" smtClean="0">
                <a:latin typeface="+mj-lt"/>
              </a:rPr>
              <a:t>megállapítja </a:t>
            </a:r>
            <a:r>
              <a:rPr lang="hu-HU" sz="2000" dirty="0">
                <a:latin typeface="+mj-lt"/>
              </a:rPr>
              <a:t>az ügynökség </a:t>
            </a:r>
            <a:r>
              <a:rPr lang="hu-HU" sz="2000" dirty="0" smtClean="0">
                <a:latin typeface="+mj-lt"/>
              </a:rPr>
              <a:t>költségvetését</a:t>
            </a:r>
            <a:r>
              <a:rPr lang="hu-HU" sz="2000" cap="all" dirty="0">
                <a:latin typeface="+mj-lt"/>
              </a:rPr>
              <a:t> </a:t>
            </a:r>
            <a:r>
              <a:rPr lang="hu-HU" sz="2000" dirty="0" smtClean="0">
                <a:latin typeface="+mj-lt"/>
              </a:rPr>
              <a:t>és elfogadja az</a:t>
            </a:r>
            <a:r>
              <a:rPr lang="hu-HU" sz="2000" dirty="0">
                <a:latin typeface="+mj-lt"/>
              </a:rPr>
              <a:t> éves </a:t>
            </a:r>
            <a:r>
              <a:rPr lang="hu-HU" sz="2000" dirty="0" smtClean="0">
                <a:latin typeface="+mj-lt"/>
              </a:rPr>
              <a:t>munkaprogramját.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Az </a:t>
            </a:r>
            <a:r>
              <a:rPr lang="hu-HU" sz="2000" b="1" dirty="0">
                <a:latin typeface="+mj-lt"/>
              </a:rPr>
              <a:t>ügynökség ügyvezető </a:t>
            </a:r>
            <a:r>
              <a:rPr lang="hu-HU" sz="2000" b="1" dirty="0" smtClean="0">
                <a:latin typeface="+mj-lt"/>
              </a:rPr>
              <a:t>igazgatója</a:t>
            </a:r>
            <a:r>
              <a:rPr lang="hu-HU" sz="2000" dirty="0">
                <a:latin typeface="+mj-lt"/>
              </a:rPr>
              <a:t> </a:t>
            </a:r>
            <a:r>
              <a:rPr lang="hu-HU" sz="2000" dirty="0" smtClean="0">
                <a:latin typeface="+mj-lt"/>
              </a:rPr>
              <a:t>felel az </a:t>
            </a:r>
            <a:r>
              <a:rPr lang="hu-HU" sz="2000" dirty="0">
                <a:latin typeface="+mj-lt"/>
              </a:rPr>
              <a:t>operatív és személyzeti </a:t>
            </a:r>
            <a:r>
              <a:rPr lang="hu-HU" sz="2000" dirty="0" smtClean="0">
                <a:latin typeface="+mj-lt"/>
              </a:rPr>
              <a:t>kérdésekért, továbbá az </a:t>
            </a:r>
            <a:r>
              <a:rPr lang="hu-HU" sz="2000" dirty="0">
                <a:latin typeface="+mj-lt"/>
              </a:rPr>
              <a:t>éves munkaprogram elkészítéséért. </a:t>
            </a:r>
            <a:endParaRPr lang="hu-HU" sz="2000" dirty="0" smtClean="0"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+mj-lt"/>
              </a:rPr>
              <a:t>Az ügynökségen </a:t>
            </a:r>
            <a:r>
              <a:rPr lang="hu-HU" sz="2000" dirty="0" smtClean="0">
                <a:latin typeface="+mj-lt"/>
              </a:rPr>
              <a:t>belül </a:t>
            </a:r>
            <a:r>
              <a:rPr lang="hu-HU" sz="2000" dirty="0">
                <a:latin typeface="+mj-lt"/>
              </a:rPr>
              <a:t>hét tudományos </a:t>
            </a:r>
            <a:r>
              <a:rPr lang="hu-HU" sz="2000" dirty="0" smtClean="0">
                <a:latin typeface="+mj-lt"/>
              </a:rPr>
              <a:t>bizottság</a:t>
            </a:r>
            <a:r>
              <a:rPr lang="hu-HU" sz="2000" dirty="0">
                <a:latin typeface="+mj-lt"/>
              </a:rPr>
              <a:t> és több munkacsoport </a:t>
            </a:r>
            <a:r>
              <a:rPr lang="hu-HU" sz="2000" dirty="0" smtClean="0">
                <a:latin typeface="+mj-lt"/>
              </a:rPr>
              <a:t>működik</a:t>
            </a:r>
            <a:r>
              <a:rPr lang="hu-HU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6245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3600" b="1" dirty="0"/>
              <a:t>Európai Gyógyszerügynökség 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smtClean="0"/>
              <a:t>- EMA -</a:t>
            </a:r>
            <a:endParaRPr lang="en-US" sz="36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41514" y="1412776"/>
            <a:ext cx="845096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smtClean="0">
                <a:latin typeface="+mj-lt"/>
              </a:rPr>
              <a:t>Az ügynökséget az alábbi bizottságok alkotják</a:t>
            </a:r>
            <a:r>
              <a:rPr lang="hu-HU" sz="2000" dirty="0" smtClean="0">
                <a:latin typeface="+mj-lt"/>
              </a:rPr>
              <a:t>:</a:t>
            </a:r>
          </a:p>
          <a:p>
            <a:pPr marL="8064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Az emberi felhasználásra szánt gyógyszerek szerkészítmények bizottsága,</a:t>
            </a:r>
          </a:p>
          <a:p>
            <a:pPr marL="8064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Az állatgyógyászati felhasználásra szánt gyógyszerkészítmények bizottsága,</a:t>
            </a:r>
          </a:p>
          <a:p>
            <a:pPr marL="8064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Ritka betegségek gyógyszereivel foglalkozó bizottság,</a:t>
            </a:r>
          </a:p>
          <a:p>
            <a:pPr marL="8064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gyógynövény-készítmények bizottsága,</a:t>
            </a:r>
          </a:p>
          <a:p>
            <a:pPr marL="8064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fejlett terápiákkal foglalkozó bizottság,</a:t>
            </a:r>
          </a:p>
          <a:p>
            <a:pPr marL="8064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Gyermekgyógyászati bizottság.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000" dirty="0">
              <a:latin typeface="+mj-lt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Az </a:t>
            </a:r>
            <a:r>
              <a:rPr lang="hu-HU" sz="2000" b="1" dirty="0">
                <a:latin typeface="+mj-lt"/>
              </a:rPr>
              <a:t>EMA együttműködik </a:t>
            </a:r>
            <a:r>
              <a:rPr lang="hu-HU" sz="2000" dirty="0">
                <a:latin typeface="+mj-lt"/>
              </a:rPr>
              <a:t>az EU-országok szabályozó hatóságaival és a Bizottság Egészségügyi Főigazgatóságával.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Rendszeresen </a:t>
            </a:r>
            <a:r>
              <a:rPr lang="hu-HU" sz="2000" b="1" dirty="0">
                <a:latin typeface="+mj-lt"/>
              </a:rPr>
              <a:t>konzultál</a:t>
            </a:r>
            <a:r>
              <a:rPr lang="hu-HU" sz="2000" dirty="0">
                <a:latin typeface="+mj-lt"/>
              </a:rPr>
              <a:t> betegekkel, egészségügyi szakemberekkel és a tudományos élet képviselőivel.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b="1" dirty="0">
                <a:latin typeface="+mj-lt"/>
              </a:rPr>
              <a:t>Együttműködik</a:t>
            </a:r>
            <a:r>
              <a:rPr lang="hu-HU" sz="2000" dirty="0">
                <a:latin typeface="+mj-lt"/>
              </a:rPr>
              <a:t> </a:t>
            </a:r>
            <a:r>
              <a:rPr lang="hu-HU" sz="2000" b="1" dirty="0">
                <a:latin typeface="+mj-lt"/>
              </a:rPr>
              <a:t>testvérintézményéivel</a:t>
            </a:r>
            <a:r>
              <a:rPr lang="hu-HU" sz="2000" dirty="0">
                <a:latin typeface="+mj-lt"/>
              </a:rPr>
              <a:t>, így például az Európai Betegségmegelőzési és Járványvédelmi Központtal (ECDC) és az Európai Élelmiszerbiztonsági Hatósággal (EFSA</a:t>
            </a:r>
            <a:r>
              <a:rPr lang="hu-HU" sz="2000" dirty="0" smtClean="0">
                <a:latin typeface="+mj-lt"/>
              </a:rPr>
              <a:t>).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07534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Köszönöm a figyelmet!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337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7856"/>
            <a:ext cx="7772400" cy="1470025"/>
          </a:xfrm>
        </p:spPr>
        <p:txBody>
          <a:bodyPr/>
          <a:lstStyle/>
          <a:p>
            <a:r>
              <a:rPr lang="hu-HU" sz="4000" b="1" dirty="0" smtClean="0"/>
              <a:t>A Gazdasági és Szociális Bizottság</a:t>
            </a:r>
            <a:endParaRPr lang="en-US" sz="4000" b="1" dirty="0"/>
          </a:p>
        </p:txBody>
      </p:sp>
      <p:sp>
        <p:nvSpPr>
          <p:cNvPr id="5" name="Téglalap 2"/>
          <p:cNvSpPr/>
          <p:nvPr/>
        </p:nvSpPr>
        <p:spPr>
          <a:xfrm>
            <a:off x="395536" y="1443841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dirty="0" smtClean="0">
                <a:latin typeface="+mj-lt"/>
              </a:rPr>
              <a:t>Az </a:t>
            </a:r>
            <a:r>
              <a:rPr lang="hu-HU" b="1" dirty="0">
                <a:latin typeface="+mj-lt"/>
              </a:rPr>
              <a:t>EGSZB</a:t>
            </a:r>
            <a:r>
              <a:rPr lang="hu-HU" b="1" dirty="0" smtClean="0">
                <a:latin typeface="+mj-lt"/>
              </a:rPr>
              <a:t> működését szabályozó jogforrások</a:t>
            </a:r>
            <a:r>
              <a:rPr lang="hu-HU" dirty="0" smtClean="0">
                <a:latin typeface="+mj-lt"/>
              </a:rPr>
              <a:t>:</a:t>
            </a:r>
          </a:p>
          <a:p>
            <a:pPr algn="just"/>
            <a:endParaRPr lang="hu-HU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EUSZ </a:t>
            </a:r>
            <a:r>
              <a:rPr lang="hu-HU" dirty="0">
                <a:latin typeface="+mj-lt"/>
              </a:rPr>
              <a:t>13. cikkének (4) bekezdése, </a:t>
            </a:r>
            <a:endParaRPr lang="hu-HU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EUMSZ </a:t>
            </a:r>
            <a:r>
              <a:rPr lang="hu-HU" dirty="0">
                <a:latin typeface="+mj-lt"/>
              </a:rPr>
              <a:t>300–304. cikke, </a:t>
            </a:r>
            <a:endParaRPr lang="hu-HU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Európai </a:t>
            </a:r>
            <a:r>
              <a:rPr lang="hu-HU" dirty="0">
                <a:latin typeface="+mj-lt"/>
              </a:rPr>
              <a:t>Gazdasági és Szociális Bizottság összetételének megállapításáról szóló, (EU) 2019/853 tanácsi határozat, </a:t>
            </a:r>
            <a:r>
              <a:rPr lang="hu-HU" dirty="0" smtClean="0">
                <a:latin typeface="+mj-lt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+mj-lt"/>
              </a:rPr>
              <a:t>Európai </a:t>
            </a:r>
            <a:r>
              <a:rPr lang="hu-HU" dirty="0">
                <a:latin typeface="+mj-lt"/>
              </a:rPr>
              <a:t>Gazdasági és Szociális Bizottság tagjainak kinevezéséről szóló, különböző tagállamok által javasolt későbbi tanácsi határozatok, valamint az Európai Gazdasági és Szociális Bizottság tagjainak a 2015. szeptember 21-től 2020. szeptember 20-ig tartó időszakra történő kinevezéséről szóló, (EU) 2015/1600 tanácsi határozat.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09120"/>
            <a:ext cx="3384376" cy="190371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47564" y="48691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+mj-lt"/>
              </a:rPr>
              <a:t>További információkért klikk: </a:t>
            </a:r>
            <a:r>
              <a:rPr lang="hu-HU" dirty="0" smtClean="0">
                <a:latin typeface="+mj-lt"/>
                <a:hlinkClick r:id="rId3"/>
              </a:rPr>
              <a:t>LINK</a:t>
            </a: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9792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2800" b="1" dirty="0" smtClean="0"/>
              <a:t>A Gazdasági és Szociális Bizottság összetétele</a:t>
            </a:r>
            <a:endParaRPr lang="en-US" sz="2800" b="1" dirty="0"/>
          </a:p>
        </p:txBody>
      </p:sp>
      <p:graphicFrame>
        <p:nvGraphicFramePr>
          <p:cNvPr id="6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325025"/>
              </p:ext>
            </p:extLst>
          </p:nvPr>
        </p:nvGraphicFramePr>
        <p:xfrm>
          <a:off x="1907704" y="1484784"/>
          <a:ext cx="60960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703512"/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A Bizottság tagjainak száma jelenleg 329, a helyek száma pedig az alábbiak szerint oszlik meg a tagállamok között:</a:t>
                      </a:r>
                      <a:endParaRPr lang="hu-H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Németország, Franciaország és Olaszország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24</a:t>
                      </a:r>
                      <a:endParaRPr lang="hu-H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Spanyolország és Lengyelország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21</a:t>
                      </a:r>
                      <a:endParaRPr lang="hu-H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Románia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15</a:t>
                      </a:r>
                      <a:endParaRPr lang="hu-H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Ausztria, Belgium, Bulgária, Görögország, Magyarország, Hollandia, Portugália, Csehország és Svédország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12</a:t>
                      </a:r>
                      <a:endParaRPr lang="hu-H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Horvátország, Dánia, Finnország, Írország, Litvánia és Szlovákia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9</a:t>
                      </a:r>
                      <a:endParaRPr lang="hu-H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Észtország, Lettország és Szlovénia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7</a:t>
                      </a:r>
                      <a:endParaRPr lang="hu-H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Luxemburg és Ciprus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6</a:t>
                      </a:r>
                      <a:endParaRPr lang="hu-H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Málta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5</a:t>
                      </a:r>
                      <a:endParaRPr lang="hu-H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églalap 4"/>
          <p:cNvSpPr/>
          <p:nvPr/>
        </p:nvSpPr>
        <p:spPr>
          <a:xfrm>
            <a:off x="395536" y="573325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>
                <a:latin typeface="+mj-lt"/>
              </a:rPr>
              <a:t>Az EGSZB </a:t>
            </a:r>
            <a:r>
              <a:rPr lang="hu-HU" sz="2000" dirty="0">
                <a:latin typeface="+mj-lt"/>
              </a:rPr>
              <a:t>tagjainak száma az Egyesült Királyság EU-ból történő </a:t>
            </a:r>
            <a:r>
              <a:rPr lang="hu-HU" sz="2000" dirty="0" smtClean="0">
                <a:latin typeface="+mj-lt"/>
              </a:rPr>
              <a:t>kilépésével 2020</a:t>
            </a:r>
            <a:r>
              <a:rPr lang="hu-HU" sz="2000" dirty="0">
                <a:latin typeface="+mj-lt"/>
              </a:rPr>
              <a:t>. február 1-jétől 350-ről 329-re </a:t>
            </a:r>
            <a:r>
              <a:rPr lang="hu-HU" sz="2000" dirty="0" smtClean="0">
                <a:latin typeface="+mj-lt"/>
              </a:rPr>
              <a:t>csökkent.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75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2800" b="1" dirty="0" smtClean="0"/>
              <a:t>A Gazdasági és Szociális Bizottság összetétele</a:t>
            </a:r>
            <a:endParaRPr lang="en-US" sz="2800" b="1" dirty="0"/>
          </a:p>
        </p:txBody>
      </p:sp>
      <p:sp>
        <p:nvSpPr>
          <p:cNvPr id="3" name="Téglalap 2"/>
          <p:cNvSpPr/>
          <p:nvPr/>
        </p:nvSpPr>
        <p:spPr>
          <a:xfrm>
            <a:off x="395536" y="1412776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tagokat a </a:t>
            </a:r>
            <a:r>
              <a:rPr lang="hu-HU" sz="2000" b="1" dirty="0">
                <a:latin typeface="+mj-lt"/>
              </a:rPr>
              <a:t>Tanács </a:t>
            </a:r>
            <a:r>
              <a:rPr lang="hu-HU" sz="2000" b="1" dirty="0" smtClean="0">
                <a:latin typeface="+mj-lt"/>
              </a:rPr>
              <a:t>nevezi </a:t>
            </a:r>
            <a:r>
              <a:rPr lang="hu-HU" sz="2000" b="1" dirty="0">
                <a:latin typeface="+mj-lt"/>
              </a:rPr>
              <a:t>ki </a:t>
            </a:r>
            <a:r>
              <a:rPr lang="hu-HU" sz="2000" dirty="0">
                <a:latin typeface="+mj-lt"/>
              </a:rPr>
              <a:t>a tagállamok által benyújtott javaslatok </a:t>
            </a:r>
            <a:r>
              <a:rPr lang="hu-HU" sz="2000" dirty="0" smtClean="0">
                <a:latin typeface="+mj-lt"/>
              </a:rPr>
              <a:t>alapján.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Tanács a </a:t>
            </a:r>
            <a:r>
              <a:rPr lang="hu-HU" sz="2000" dirty="0" smtClean="0">
                <a:latin typeface="+mj-lt"/>
              </a:rPr>
              <a:t>kinevezés előtt a </a:t>
            </a:r>
            <a:r>
              <a:rPr lang="hu-HU" sz="2000" b="1" dirty="0" smtClean="0">
                <a:latin typeface="+mj-lt"/>
              </a:rPr>
              <a:t>Bizottsággal </a:t>
            </a:r>
            <a:r>
              <a:rPr lang="hu-HU" sz="2000" b="1" dirty="0">
                <a:latin typeface="+mj-lt"/>
              </a:rPr>
              <a:t>konzultációt </a:t>
            </a:r>
            <a:r>
              <a:rPr lang="hu-HU" sz="2000" b="1" dirty="0" smtClean="0">
                <a:latin typeface="+mj-lt"/>
              </a:rPr>
              <a:t>folytat</a:t>
            </a:r>
            <a:r>
              <a:rPr lang="hu-HU" sz="2000" dirty="0" smtClean="0">
                <a:latin typeface="+mj-lt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Tekintettel arra, hogy</a:t>
            </a:r>
            <a:r>
              <a:rPr lang="hu-HU" sz="2000" b="1" dirty="0" smtClean="0">
                <a:latin typeface="+mj-lt"/>
              </a:rPr>
              <a:t> a </a:t>
            </a:r>
            <a:r>
              <a:rPr lang="hu-HU" sz="2000" b="1" dirty="0" smtClean="0">
                <a:latin typeface="+mj-lt"/>
              </a:rPr>
              <a:t>gazdasági </a:t>
            </a:r>
            <a:r>
              <a:rPr lang="hu-HU" sz="2000" b="1" dirty="0">
                <a:latin typeface="+mj-lt"/>
              </a:rPr>
              <a:t>és társadalmi élet különböző ágazatainak </a:t>
            </a:r>
            <a:r>
              <a:rPr lang="hu-HU" sz="2000" b="1" dirty="0" smtClean="0">
                <a:latin typeface="+mj-lt"/>
              </a:rPr>
              <a:t>képviseletét </a:t>
            </a:r>
            <a:r>
              <a:rPr lang="hu-HU" sz="2000" b="1" dirty="0" smtClean="0">
                <a:latin typeface="+mj-lt"/>
              </a:rPr>
              <a:t>szükséges biztosítani</a:t>
            </a:r>
            <a:r>
              <a:rPr lang="hu-HU" sz="2000" dirty="0" smtClean="0">
                <a:latin typeface="+mj-lt"/>
              </a:rPr>
              <a:t>, </a:t>
            </a:r>
            <a:r>
              <a:rPr lang="hu-HU" sz="2000" dirty="0" smtClean="0">
                <a:latin typeface="+mj-lt"/>
              </a:rPr>
              <a:t>így ennek megfelelően a gyakorlatban </a:t>
            </a:r>
            <a:r>
              <a:rPr lang="hu-HU" sz="2000" dirty="0">
                <a:latin typeface="+mj-lt"/>
              </a:rPr>
              <a:t>a helyek egyharmada a munkáltatóké, egyharmada a munkavállalóké, egyharmada pedig egyéb ágazatoké (mezőgazdasági termelők, kiskereskedők, szabadfoglalkozásúak, fogyasztók stb</a:t>
            </a:r>
            <a:r>
              <a:rPr lang="hu-HU" sz="2000" dirty="0" smtClean="0">
                <a:latin typeface="+mj-lt"/>
              </a:rPr>
              <a:t>.)</a:t>
            </a:r>
          </a:p>
          <a:p>
            <a:pPr algn="just"/>
            <a:endParaRPr lang="hu-HU" sz="2000" dirty="0">
              <a:latin typeface="+mj-lt"/>
            </a:endParaRPr>
          </a:p>
          <a:p>
            <a:pPr algn="just"/>
            <a:r>
              <a:rPr lang="hu-HU" sz="2000" dirty="0">
                <a:latin typeface="+mj-lt"/>
              </a:rPr>
              <a:t>Az EGSZB tagjainak </a:t>
            </a:r>
            <a:r>
              <a:rPr lang="hu-HU" sz="2000" b="1" dirty="0">
                <a:latin typeface="+mj-lt"/>
              </a:rPr>
              <a:t>maximális számát </a:t>
            </a:r>
            <a:r>
              <a:rPr lang="hu-HU" sz="2000" dirty="0">
                <a:latin typeface="+mj-lt"/>
              </a:rPr>
              <a:t>a Lisszaboni Szerződés </a:t>
            </a:r>
            <a:r>
              <a:rPr lang="hu-HU" sz="2000" dirty="0" smtClean="0">
                <a:latin typeface="+mj-lt"/>
              </a:rPr>
              <a:t>határozza meg: </a:t>
            </a:r>
            <a:r>
              <a:rPr lang="hu-HU" sz="2000" i="1" dirty="0" smtClean="0">
                <a:latin typeface="+mj-lt"/>
              </a:rPr>
              <a:t>„A </a:t>
            </a:r>
            <a:r>
              <a:rPr lang="hu-HU" sz="2000" i="1" dirty="0">
                <a:latin typeface="+mj-lt"/>
              </a:rPr>
              <a:t>Gazdasági és Szociális Bizottság tagjainak száma nem haladhatja meg a </a:t>
            </a:r>
            <a:r>
              <a:rPr lang="hu-HU" sz="2000" b="1" i="1" dirty="0">
                <a:latin typeface="+mj-lt"/>
              </a:rPr>
              <a:t>350-et</a:t>
            </a:r>
            <a:r>
              <a:rPr lang="hu-HU" sz="2000" i="1" dirty="0" smtClean="0">
                <a:latin typeface="+mj-lt"/>
              </a:rPr>
              <a:t>.” </a:t>
            </a:r>
          </a:p>
          <a:p>
            <a:pPr algn="just"/>
            <a:endParaRPr lang="hu-HU" sz="2000" i="1" dirty="0">
              <a:latin typeface="+mj-lt"/>
            </a:endParaRPr>
          </a:p>
          <a:p>
            <a:pPr algn="just"/>
            <a:r>
              <a:rPr lang="hu-HU" sz="2000" dirty="0">
                <a:latin typeface="+mj-lt"/>
              </a:rPr>
              <a:t>Az EGSZB </a:t>
            </a:r>
            <a:r>
              <a:rPr lang="hu-HU" sz="2000" dirty="0" smtClean="0">
                <a:latin typeface="+mj-lt"/>
              </a:rPr>
              <a:t>tagjait a </a:t>
            </a:r>
            <a:r>
              <a:rPr lang="hu-HU" sz="2000" dirty="0">
                <a:latin typeface="+mj-lt"/>
              </a:rPr>
              <a:t>Tanács </a:t>
            </a:r>
            <a:r>
              <a:rPr lang="hu-HU" sz="2000" b="1" dirty="0">
                <a:latin typeface="+mj-lt"/>
              </a:rPr>
              <a:t>öt évre nevezi </a:t>
            </a:r>
            <a:r>
              <a:rPr lang="hu-HU" sz="2000" b="1" dirty="0" smtClean="0">
                <a:latin typeface="+mj-lt"/>
              </a:rPr>
              <a:t>ki</a:t>
            </a:r>
            <a:r>
              <a:rPr lang="hu-HU" sz="2000" dirty="0" smtClean="0">
                <a:latin typeface="+mj-lt"/>
              </a:rPr>
              <a:t>, mely megbízatás megújítható. </a:t>
            </a:r>
            <a:r>
              <a:rPr lang="hu-HU" sz="2000" dirty="0">
                <a:latin typeface="+mj-lt"/>
              </a:rPr>
              <a:t>A tagok európai gazdasági és szociális érdekcsoportokból kerülnek </a:t>
            </a:r>
            <a:r>
              <a:rPr lang="hu-HU" sz="2000" dirty="0" smtClean="0">
                <a:latin typeface="+mj-lt"/>
              </a:rPr>
              <a:t>ki. </a:t>
            </a:r>
            <a:r>
              <a:rPr lang="hu-HU" sz="2000" b="1" dirty="0" smtClean="0">
                <a:latin typeface="+mj-lt"/>
              </a:rPr>
              <a:t>Az elnökét két és fél évre </a:t>
            </a:r>
            <a:r>
              <a:rPr lang="hu-HU" sz="2000" dirty="0" smtClean="0">
                <a:latin typeface="+mj-lt"/>
              </a:rPr>
              <a:t>saját tagjai közül választja meg. </a:t>
            </a:r>
          </a:p>
          <a:p>
            <a:pPr algn="just"/>
            <a:r>
              <a:rPr lang="hu-HU" sz="2000" dirty="0" smtClean="0">
                <a:latin typeface="+mj-lt"/>
              </a:rPr>
              <a:t>Szervezeti felépítése: </a:t>
            </a:r>
            <a:r>
              <a:rPr lang="hu-HU" sz="2000" b="1" dirty="0" smtClean="0">
                <a:latin typeface="+mj-lt"/>
              </a:rPr>
              <a:t>közgyűlés, elnök, elnökség és szekciók</a:t>
            </a:r>
            <a:r>
              <a:rPr lang="hu-HU" sz="2000" dirty="0" smtClean="0">
                <a:latin typeface="+mj-lt"/>
              </a:rPr>
              <a:t>.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26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2800" b="1" dirty="0" smtClean="0"/>
              <a:t>A Gazdasági és Szociális Bizottság összetétele</a:t>
            </a:r>
            <a:endParaRPr lang="en-US" sz="2800" b="1" dirty="0"/>
          </a:p>
        </p:txBody>
      </p:sp>
      <p:sp>
        <p:nvSpPr>
          <p:cNvPr id="3" name="Téglalap 2"/>
          <p:cNvSpPr/>
          <p:nvPr/>
        </p:nvSpPr>
        <p:spPr>
          <a:xfrm>
            <a:off x="673525" y="1844824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tagok az alábbi három csoport egyikébe tartoznak:</a:t>
            </a:r>
          </a:p>
          <a:p>
            <a:pPr algn="just"/>
            <a:r>
              <a:rPr lang="hu-HU" sz="2000" b="1" dirty="0">
                <a:latin typeface="+mj-lt"/>
              </a:rPr>
              <a:t>Munkaadók (I. csoport</a:t>
            </a:r>
            <a:r>
              <a:rPr lang="hu-HU" sz="2000" b="1" dirty="0" smtClean="0">
                <a:latin typeface="+mj-lt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az </a:t>
            </a:r>
            <a:r>
              <a:rPr lang="hu-HU" sz="2000" dirty="0">
                <a:latin typeface="+mj-lt"/>
              </a:rPr>
              <a:t>uniós tagállamok iparában, kereskedelmében, szolgáltatóiparában és mezőgazdaságában tevékenykedő vállalkozókat és a vállalkozói szervezetek képviselőit gyűjti </a:t>
            </a:r>
            <a:r>
              <a:rPr lang="hu-HU" sz="2000" dirty="0" smtClean="0">
                <a:latin typeface="+mj-lt"/>
              </a:rPr>
              <a:t>össze, </a:t>
            </a:r>
          </a:p>
          <a:p>
            <a:pPr algn="just"/>
            <a:r>
              <a:rPr lang="hu-HU" sz="2000" b="1" dirty="0" smtClean="0">
                <a:latin typeface="+mj-lt"/>
              </a:rPr>
              <a:t>Munkavállalók</a:t>
            </a:r>
            <a:r>
              <a:rPr lang="hu-HU" sz="2000" b="1" dirty="0">
                <a:latin typeface="+mj-lt"/>
              </a:rPr>
              <a:t> (II. csoport</a:t>
            </a:r>
            <a:r>
              <a:rPr lang="hu-HU" sz="2000" b="1" dirty="0" smtClean="0">
                <a:latin typeface="+mj-lt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nemzeti szakszervezetek, szakszervezeti konföderációk és ágazati szövetségek képviselői </a:t>
            </a:r>
            <a:r>
              <a:rPr lang="hu-HU" sz="2000" dirty="0" smtClean="0">
                <a:latin typeface="+mj-lt"/>
              </a:rPr>
              <a:t>alkotják,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a </a:t>
            </a:r>
            <a:r>
              <a:rPr lang="hu-HU" sz="2000" dirty="0">
                <a:latin typeface="+mj-lt"/>
              </a:rPr>
              <a:t>tagok több mint 80 szakszervezetet </a:t>
            </a:r>
            <a:r>
              <a:rPr lang="hu-HU" sz="2000" dirty="0" smtClean="0">
                <a:latin typeface="+mj-lt"/>
              </a:rPr>
              <a:t>képviselnek,</a:t>
            </a:r>
          </a:p>
          <a:p>
            <a:pPr algn="just"/>
            <a:r>
              <a:rPr lang="hu-HU" sz="2000" dirty="0" smtClean="0">
                <a:latin typeface="+mj-lt"/>
              </a:rPr>
              <a:t> </a:t>
            </a:r>
            <a:r>
              <a:rPr lang="hu-HU" sz="2000" b="1" dirty="0" smtClean="0">
                <a:latin typeface="+mj-lt"/>
              </a:rPr>
              <a:t>Sokféleség </a:t>
            </a:r>
            <a:r>
              <a:rPr lang="hu-HU" sz="2000" b="1" dirty="0">
                <a:latin typeface="+mj-lt"/>
              </a:rPr>
              <a:t>Európája (III. csoport</a:t>
            </a:r>
            <a:r>
              <a:rPr lang="hu-HU" sz="2000" b="1" dirty="0" smtClean="0">
                <a:latin typeface="+mj-lt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+mj-lt"/>
              </a:rPr>
              <a:t>a civil társadalom egyéb érdekképviseleteiből és szereplőiből áll, különösen a gazdaság, a polgári szerepvállalás, a szakmák és a kultúra </a:t>
            </a:r>
            <a:r>
              <a:rPr lang="hu-HU" sz="2000" dirty="0" smtClean="0">
                <a:latin typeface="+mj-lt"/>
              </a:rPr>
              <a:t>területéről.</a:t>
            </a:r>
            <a:endParaRPr lang="hu-HU" sz="2000" dirty="0">
              <a:latin typeface="+mj-lt"/>
            </a:endParaRPr>
          </a:p>
          <a:p>
            <a:pPr algn="just"/>
            <a:endParaRPr lang="hu-HU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018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sz="2800" b="1" dirty="0" smtClean="0"/>
              <a:t>A Gazdasági és Szociális Bizottság működése</a:t>
            </a:r>
            <a:endParaRPr lang="en-US" sz="28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1628800"/>
            <a:ext cx="79928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 smtClean="0">
                <a:latin typeface="+mj-lt"/>
              </a:rPr>
              <a:t>Az EGSZB működésének célja</a:t>
            </a:r>
            <a:r>
              <a:rPr lang="hu-HU" sz="2000" dirty="0" smtClean="0">
                <a:latin typeface="+mj-lt"/>
              </a:rPr>
              <a:t>, hogy az általa képviselt érdekcsoportok véleményét az Unió döntéshozó szervei megismerhessék és döntéseiknél figyelembe vegyék. </a:t>
            </a:r>
          </a:p>
          <a:p>
            <a:pPr algn="just"/>
            <a:r>
              <a:rPr lang="hu-HU" sz="2000" dirty="0" smtClean="0">
                <a:latin typeface="+mj-lt"/>
              </a:rPr>
              <a:t>A Parlament, a Tanács és a Bizottság </a:t>
            </a:r>
            <a:r>
              <a:rPr lang="hu-HU" sz="2000" dirty="0">
                <a:latin typeface="+mj-lt"/>
              </a:rPr>
              <a:t>a Szerződésben meghatározott </a:t>
            </a:r>
            <a:r>
              <a:rPr lang="hu-HU" sz="2000" dirty="0" smtClean="0">
                <a:latin typeface="+mj-lt"/>
              </a:rPr>
              <a:t>esetekben, döntéseiknél </a:t>
            </a:r>
            <a:r>
              <a:rPr lang="hu-HU" sz="2000" dirty="0" smtClean="0">
                <a:latin typeface="+mj-lt"/>
              </a:rPr>
              <a:t>kötelesek </a:t>
            </a:r>
            <a:r>
              <a:rPr lang="hu-HU" sz="2000" b="1" dirty="0" smtClean="0">
                <a:latin typeface="+mj-lt"/>
              </a:rPr>
              <a:t>kikérni </a:t>
            </a:r>
            <a:r>
              <a:rPr lang="hu-HU" sz="2000" b="1" dirty="0" smtClean="0">
                <a:latin typeface="+mj-lt"/>
              </a:rPr>
              <a:t>az EGSZB véleményét</a:t>
            </a:r>
            <a:r>
              <a:rPr lang="hu-HU" sz="2000" dirty="0" smtClean="0">
                <a:latin typeface="+mj-lt"/>
              </a:rPr>
              <a:t>, viszont ennek alkalmazása nem kötelező.</a:t>
            </a:r>
          </a:p>
          <a:p>
            <a:pPr algn="just"/>
            <a:endParaRPr lang="hu-HU" sz="2000" dirty="0">
              <a:latin typeface="+mj-lt"/>
            </a:endParaRPr>
          </a:p>
          <a:p>
            <a:pPr algn="just"/>
            <a:r>
              <a:rPr lang="hu-HU" sz="2000" dirty="0" smtClean="0">
                <a:latin typeface="+mj-lt"/>
              </a:rPr>
              <a:t>Az </a:t>
            </a:r>
            <a:r>
              <a:rPr lang="hu-HU" sz="2000" dirty="0" err="1" smtClean="0">
                <a:latin typeface="+mj-lt"/>
              </a:rPr>
              <a:t>EGSZB-n</a:t>
            </a:r>
            <a:r>
              <a:rPr lang="hu-HU" sz="2000" dirty="0" smtClean="0">
                <a:latin typeface="+mj-lt"/>
              </a:rPr>
              <a:t> belül </a:t>
            </a:r>
            <a:r>
              <a:rPr lang="hu-HU" sz="2000" b="1" dirty="0" smtClean="0">
                <a:latin typeface="+mj-lt"/>
              </a:rPr>
              <a:t>szakosított szekciók működnek</a:t>
            </a:r>
            <a:r>
              <a:rPr lang="hu-HU" sz="2000" dirty="0" smtClean="0">
                <a:latin typeface="+mj-lt"/>
              </a:rPr>
              <a:t>, amelyek feladata a közgyűlés által </a:t>
            </a:r>
            <a:r>
              <a:rPr lang="hu-HU" sz="2000" b="1" dirty="0" smtClean="0">
                <a:latin typeface="+mj-lt"/>
              </a:rPr>
              <a:t>elfogadandó vélemények és jelentések </a:t>
            </a:r>
            <a:r>
              <a:rPr lang="hu-HU" sz="2000" dirty="0" smtClean="0">
                <a:latin typeface="+mj-lt"/>
              </a:rPr>
              <a:t>előkészítése.</a:t>
            </a:r>
          </a:p>
          <a:p>
            <a:pPr algn="just"/>
            <a:r>
              <a:rPr lang="hu-HU" sz="2000" b="1" dirty="0" smtClean="0">
                <a:latin typeface="+mj-lt"/>
              </a:rPr>
              <a:t>A szekciók az alábbi területekért felelősek</a:t>
            </a:r>
            <a:r>
              <a:rPr lang="hu-HU" sz="2000" dirty="0" smtClean="0">
                <a:latin typeface="+mj-lt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Mezőgazdaság és környezetvédelem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Gazdasági és monetáris unió, gazdasági és társadalmi kohézió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Foglalkoztatás, szociális ügyek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Külkapcsolatok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Belső piac, fogyasztók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</a:rPr>
              <a:t>Közlekedés, energia, infrastruktúra és információs társadalom.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6377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1.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7B3471A04338645B66662C57BC5B1C8" ma:contentTypeVersion="1" ma:contentTypeDescription="Új dokumentum létrehozása." ma:contentTypeScope="" ma:versionID="6728a631b138be20e249c9ac312c1610">
  <xsd:schema xmlns:xsd="http://www.w3.org/2001/XMLSchema" xmlns:xs="http://www.w3.org/2001/XMLSchema" xmlns:p="http://schemas.microsoft.com/office/2006/metadata/properties" xmlns:ns2="ed65efc6-e47e-4dd8-afa7-faaecae4ff07" targetNamespace="http://schemas.microsoft.com/office/2006/metadata/properties" ma:root="true" ma:fieldsID="c1f5f90f9ea244e3bd684d3f2b019160" ns2:_="">
    <xsd:import namespace="ed65efc6-e47e-4dd8-afa7-faaecae4ff0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5efc6-e47e-4dd8-afa7-faaecae4ff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FE31ED-1504-4B64-A46B-85095075F3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F1E70E-34F7-4A5C-A513-6F4CFD6E93B2}">
  <ds:schemaRefs>
    <ds:schemaRef ds:uri="http://schemas.microsoft.com/office/2006/metadata/properties"/>
    <ds:schemaRef ds:uri="http://purl.org/dc/elements/1.1/"/>
    <ds:schemaRef ds:uri="ed65efc6-e47e-4dd8-afa7-faaecae4ff07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EC782F-7137-4160-9B7D-E785CBB56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65efc6-e47e-4dd8-afa7-faaecae4ff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7583</TotalTime>
  <Words>2832</Words>
  <Application>Microsoft Office PowerPoint</Application>
  <PresentationFormat>Diavetítés a képernyőre (4:3 oldalarány)</PresentationFormat>
  <Paragraphs>369</Paragraphs>
  <Slides>42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3" baseType="lpstr">
      <vt:lpstr>Office-téma</vt:lpstr>
      <vt:lpstr>Tanácsadó szervek és ügynökségek</vt:lpstr>
      <vt:lpstr>Az Unió tanácsadó szervei</vt:lpstr>
      <vt:lpstr>A Gazdasági és Szociális Bizottság</vt:lpstr>
      <vt:lpstr>A Gazdasági és Szociális Bizottság</vt:lpstr>
      <vt:lpstr>A Gazdasági és Szociális Bizottság</vt:lpstr>
      <vt:lpstr>A Gazdasági és Szociális Bizottság összetétele</vt:lpstr>
      <vt:lpstr>A Gazdasági és Szociális Bizottság összetétele</vt:lpstr>
      <vt:lpstr>A Gazdasági és Szociális Bizottság összetétele</vt:lpstr>
      <vt:lpstr>A Gazdasági és Szociális Bizottság működése</vt:lpstr>
      <vt:lpstr>A Gazdasági és Szociális Bizottság feladata</vt:lpstr>
      <vt:lpstr>A Régiók Bizottsága</vt:lpstr>
      <vt:lpstr>A Régiók Bizottsága</vt:lpstr>
      <vt:lpstr>A Régiók Bizottsága</vt:lpstr>
      <vt:lpstr>A Régiók Bizottsága</vt:lpstr>
      <vt:lpstr>A Régiók Bizottsága összetétele</vt:lpstr>
      <vt:lpstr>PowerPoint bemutató</vt:lpstr>
      <vt:lpstr>PowerPoint bemutató</vt:lpstr>
      <vt:lpstr>PowerPoint bemutató</vt:lpstr>
      <vt:lpstr>Az Európai Unió hivatalai, ügynökségei, decentralizált szervei</vt:lpstr>
      <vt:lpstr>Az Európai Unió hivatalai, ügynökségei, decentralizált szervei</vt:lpstr>
      <vt:lpstr>Az Európai Unió hivatalai, ügynökségei, decentralizált szervei</vt:lpstr>
      <vt:lpstr>Európai Unió Kiadóhivatala</vt:lpstr>
      <vt:lpstr>Európai Unió Kiadóhivatala</vt:lpstr>
      <vt:lpstr>PowerPoint bemutató</vt:lpstr>
      <vt:lpstr>A számítógépes vészhelyzet elhárító csoport  - CERT - </vt:lpstr>
      <vt:lpstr>Európai Személyzeti Felvételi Hivatal  - EPSO -</vt:lpstr>
      <vt:lpstr>Európai Személyzeti Felvételi Hivatal  - EPSO -</vt:lpstr>
      <vt:lpstr>Európai Közigazgatási Iskola  - EKI -</vt:lpstr>
      <vt:lpstr>Európai Közigazgatási Iskola  - EKI -</vt:lpstr>
      <vt:lpstr>Az EU Alapjogi Ügynöksége - FRA -</vt:lpstr>
      <vt:lpstr>PowerPoint bemutató</vt:lpstr>
      <vt:lpstr>Európai Rendőrségi Hivatal   - Europol -</vt:lpstr>
      <vt:lpstr>Európai Rendőrségi Hivatal   - Europol -</vt:lpstr>
      <vt:lpstr>Az EU Igazságügyi Együttműködési Egysége - Eurojust -</vt:lpstr>
      <vt:lpstr>Az EU Igazságügyi Együttműködési Egysége - Eurojust -</vt:lpstr>
      <vt:lpstr>Európai Határ- és Partvédelmi Ügynökség -Frontex -</vt:lpstr>
      <vt:lpstr>PowerPoint bemutató</vt:lpstr>
      <vt:lpstr>PowerPoint bemutató</vt:lpstr>
      <vt:lpstr>Európai Gyógyszerügynökség  - EMA -</vt:lpstr>
      <vt:lpstr>Európai Gyógyszerügynökség  - EMA -</vt:lpstr>
      <vt:lpstr>Európai Gyógyszerügynökség  - EMA -</vt:lpstr>
      <vt:lpstr>Köszönöm a figyelmet!</vt:lpstr>
    </vt:vector>
  </TitlesOfParts>
  <Company>dmjvph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Köztársaság alkotmányos berendezkedése és közigazgatási rendszere</dc:title>
  <dc:creator>Dr. Tábikné Dr. Bárdos Ildikó</dc:creator>
  <cp:lastModifiedBy>Bartis Tímea</cp:lastModifiedBy>
  <cp:revision>299</cp:revision>
  <dcterms:created xsi:type="dcterms:W3CDTF">2010-04-21T07:27:43Z</dcterms:created>
  <dcterms:modified xsi:type="dcterms:W3CDTF">2020-04-23T13:24:00Z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0x01010067B3471A04338645B66662C57BC5B1C8</vt:lpwstr>
  </property>
</Properties>
</file>